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56"/>
  </p:notesMasterIdLst>
  <p:sldIdLst>
    <p:sldId id="256" r:id="rId2"/>
    <p:sldId id="260" r:id="rId3"/>
    <p:sldId id="257" r:id="rId4"/>
    <p:sldId id="258" r:id="rId5"/>
    <p:sldId id="261" r:id="rId6"/>
    <p:sldId id="262" r:id="rId7"/>
    <p:sldId id="263" r:id="rId8"/>
    <p:sldId id="264" r:id="rId9"/>
    <p:sldId id="265" r:id="rId10"/>
    <p:sldId id="266" r:id="rId11"/>
    <p:sldId id="267" r:id="rId12"/>
    <p:sldId id="268" r:id="rId13"/>
    <p:sldId id="269" r:id="rId14"/>
    <p:sldId id="274"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03"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 id="311" r:id="rId53"/>
    <p:sldId id="312" r:id="rId54"/>
    <p:sldId id="31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096C-619E-4787-B17E-8FA19E87AC06}" type="datetimeFigureOut">
              <a:rPr lang="it-IT" smtClean="0"/>
              <a:t>15/12/2020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FA62-A6CA-4066-A456-3AD7F18A6425}" type="slidenum">
              <a:rPr lang="it-IT" smtClean="0"/>
              <a:t>‹N›</a:t>
            </a:fld>
            <a:endParaRPr lang="it-IT"/>
          </a:p>
        </p:txBody>
      </p:sp>
    </p:spTree>
    <p:extLst>
      <p:ext uri="{BB962C8B-B14F-4D97-AF65-F5344CB8AC3E}">
        <p14:creationId xmlns:p14="http://schemas.microsoft.com/office/powerpoint/2010/main" val="160091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90CFA62-A6CA-4066-A456-3AD7F18A6425}" type="slidenum">
              <a:rPr lang="it-IT" smtClean="0"/>
              <a:t>36</a:t>
            </a:fld>
            <a:endParaRPr lang="it-IT"/>
          </a:p>
        </p:txBody>
      </p:sp>
    </p:spTree>
    <p:extLst>
      <p:ext uri="{BB962C8B-B14F-4D97-AF65-F5344CB8AC3E}">
        <p14:creationId xmlns:p14="http://schemas.microsoft.com/office/powerpoint/2010/main" val="288741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72817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835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761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717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203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3360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829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2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4691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2925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827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FE45F2C-C0FC-4CEC-98EE-322E615D512F}" type="datetimeFigureOut">
              <a:rPr lang="it-IT" smtClean="0"/>
              <a:t>15/12/2020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22547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E45F2C-C0FC-4CEC-98EE-322E615D512F}" type="datetimeFigureOut">
              <a:rPr lang="it-IT" smtClean="0"/>
              <a:t>15/12/2020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3495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5F2C-C0FC-4CEC-98EE-322E615D512F}" type="datetimeFigureOut">
              <a:rPr lang="it-IT" smtClean="0"/>
              <a:t>15/12/2020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916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8922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11940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45F2C-C0FC-4CEC-98EE-322E615D512F}" type="datetimeFigureOut">
              <a:rPr lang="it-IT" smtClean="0"/>
              <a:t>15/12/2020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788564-9079-4E77-B881-FCC4129B0E1B}" type="slidenum">
              <a:rPr lang="it-IT" smtClean="0"/>
              <a:t>‹N›</a:t>
            </a:fld>
            <a:endParaRPr lang="it-IT"/>
          </a:p>
        </p:txBody>
      </p:sp>
    </p:spTree>
    <p:extLst>
      <p:ext uri="{BB962C8B-B14F-4D97-AF65-F5344CB8AC3E}">
        <p14:creationId xmlns:p14="http://schemas.microsoft.com/office/powerpoint/2010/main" val="125102581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9E718-7864-4D35-A4E0-1B3B014BCB36}"/>
              </a:ext>
            </a:extLst>
          </p:cNvPr>
          <p:cNvSpPr>
            <a:spLocks noGrp="1"/>
          </p:cNvSpPr>
          <p:nvPr>
            <p:ph type="ctrTitle"/>
          </p:nvPr>
        </p:nvSpPr>
        <p:spPr>
          <a:xfrm>
            <a:off x="1391265" y="1445342"/>
            <a:ext cx="9144000" cy="1368167"/>
          </a:xfrm>
          <a:solidFill>
            <a:srgbClr val="92D050"/>
          </a:solidFill>
        </p:spPr>
        <p:txBody>
          <a:bodyPr>
            <a:normAutofit/>
          </a:bodyPr>
          <a:lstStyle/>
          <a:p>
            <a:pPr algn="ctr"/>
            <a:r>
              <a:rPr lang="it-IT" dirty="0">
                <a:solidFill>
                  <a:srgbClr val="0070C0"/>
                </a:solidFill>
                <a:latin typeface="Bodoni MT Black" panose="02070A03080606020203" pitchFamily="18" charset="0"/>
              </a:rPr>
              <a:t>LA LOMBARDIA</a:t>
            </a:r>
          </a:p>
        </p:txBody>
      </p:sp>
      <p:sp>
        <p:nvSpPr>
          <p:cNvPr id="3" name="Sottotitolo 2">
            <a:extLst>
              <a:ext uri="{FF2B5EF4-FFF2-40B4-BE49-F238E27FC236}">
                <a16:creationId xmlns:a16="http://schemas.microsoft.com/office/drawing/2014/main" id="{415B2DD2-70D7-41C0-ADE4-80BF32706A4C}"/>
              </a:ext>
            </a:extLst>
          </p:cNvPr>
          <p:cNvSpPr>
            <a:spLocks noGrp="1"/>
          </p:cNvSpPr>
          <p:nvPr>
            <p:ph type="subTitle" idx="1"/>
          </p:nvPr>
        </p:nvSpPr>
        <p:spPr>
          <a:xfrm>
            <a:off x="1524000" y="3758285"/>
            <a:ext cx="9144000" cy="1977352"/>
          </a:xfrm>
          <a:solidFill>
            <a:schemeClr val="accent6">
              <a:lumMod val="60000"/>
              <a:lumOff val="40000"/>
            </a:schemeClr>
          </a:solidFill>
        </p:spPr>
        <p:txBody>
          <a:bodyPr>
            <a:normAutofit lnSpcReduction="10000"/>
          </a:bodyPr>
          <a:lstStyle/>
          <a:p>
            <a:endParaRPr lang="it-IT" sz="2800" b="1" dirty="0">
              <a:solidFill>
                <a:srgbClr val="0070C0"/>
              </a:solidFill>
              <a:latin typeface="Book Antiqua" panose="02040602050305030304" pitchFamily="18" charset="0"/>
            </a:endParaRPr>
          </a:p>
          <a:p>
            <a:r>
              <a:rPr lang="it-IT" sz="2800" b="1" dirty="0">
                <a:solidFill>
                  <a:srgbClr val="0070C0"/>
                </a:solidFill>
                <a:latin typeface="Book Antiqua" panose="02040602050305030304" pitchFamily="18" charset="0"/>
              </a:rPr>
              <a:t>CLASSE 5 B</a:t>
            </a:r>
          </a:p>
          <a:p>
            <a:endParaRPr lang="it-IT" sz="2400" b="1" dirty="0">
              <a:solidFill>
                <a:srgbClr val="0070C0"/>
              </a:solidFill>
              <a:latin typeface="Book Antiqua" panose="02040602050305030304" pitchFamily="18" charset="0"/>
            </a:endParaRPr>
          </a:p>
          <a:p>
            <a:r>
              <a:rPr lang="it-IT" sz="2800" b="1" i="1" dirty="0">
                <a:solidFill>
                  <a:srgbClr val="0070C0"/>
                </a:solidFill>
                <a:latin typeface="Book Antiqua" panose="02040602050305030304" pitchFamily="18" charset="0"/>
              </a:rPr>
              <a:t>ANNO SCOLASTICO 2020-2021</a:t>
            </a:r>
          </a:p>
        </p:txBody>
      </p:sp>
    </p:spTree>
    <p:extLst>
      <p:ext uri="{BB962C8B-B14F-4D97-AF65-F5344CB8AC3E}">
        <p14:creationId xmlns:p14="http://schemas.microsoft.com/office/powerpoint/2010/main" val="321734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2C0B9-1A5E-4823-AA73-6D86C6F94ED7}"/>
              </a:ext>
            </a:extLst>
          </p:cNvPr>
          <p:cNvSpPr>
            <a:spLocks noGrp="1"/>
          </p:cNvSpPr>
          <p:nvPr>
            <p:ph type="title"/>
          </p:nvPr>
        </p:nvSpPr>
        <p:spPr/>
        <p:txBody>
          <a:bodyPr>
            <a:normAutofit/>
          </a:bodyPr>
          <a:lstStyle/>
          <a:p>
            <a:r>
              <a:rPr lang="it-IT" sz="1800" dirty="0">
                <a:solidFill>
                  <a:srgbClr val="242424"/>
                </a:solidFill>
                <a:effectLst/>
                <a:latin typeface="Book Antiqua" panose="02040602050305030304" pitchFamily="18" charset="0"/>
                <a:ea typeface="Calibri" panose="020F0502020204030204" pitchFamily="34" charset="0"/>
                <a:cs typeface="Arial" panose="020B0604020202020204" pitchFamily="34" charset="0"/>
              </a:rPr>
              <a:t>Il </a:t>
            </a:r>
            <a:r>
              <a:rPr lang="it-IT"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lago d’Idro</a:t>
            </a:r>
            <a:r>
              <a:rPr lang="it-IT" sz="18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 </a:t>
            </a:r>
            <a:r>
              <a:rPr lang="it-IT" sz="1800" dirty="0">
                <a:solidFill>
                  <a:srgbClr val="242424"/>
                </a:solidFill>
                <a:effectLst/>
                <a:latin typeface="Book Antiqua" panose="02040602050305030304" pitchFamily="18" charset="0"/>
                <a:ea typeface="Calibri" panose="020F0502020204030204" pitchFamily="34" charset="0"/>
                <a:cs typeface="Arial" panose="020B0604020202020204" pitchFamily="34" charset="0"/>
              </a:rPr>
              <a:t>è uno dei più suggestivi laghi lombardi. È lungo e stretto, incastonato tra alte montagne. Questa caratteristica fa sì che venga spesso accostato ai paesaggi tipici dei fiordi norvegesi. Si trova </a:t>
            </a:r>
            <a:r>
              <a:rPr lang="it-IT" sz="1800" dirty="0">
                <a:solidFill>
                  <a:srgbClr val="3C4043"/>
                </a:solidFill>
                <a:effectLst/>
                <a:latin typeface="Book Antiqua" panose="02040602050305030304" pitchFamily="18" charset="0"/>
                <a:ea typeface="Calibri" panose="020F0502020204030204" pitchFamily="34" charset="0"/>
                <a:cs typeface="Arial" panose="020B0604020202020204" pitchFamily="34" charset="0"/>
              </a:rPr>
              <a:t>nella provincia di Brescia ai confini con il Trentino.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p>
        </p:txBody>
      </p:sp>
      <p:pic>
        <p:nvPicPr>
          <p:cNvPr id="4" name="Segnaposto contenuto 3">
            <a:extLst>
              <a:ext uri="{FF2B5EF4-FFF2-40B4-BE49-F238E27FC236}">
                <a16:creationId xmlns:a16="http://schemas.microsoft.com/office/drawing/2014/main" id="{6E14D113-0441-4759-B633-D89732D402D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37610" y="2422566"/>
            <a:ext cx="5391398" cy="3075709"/>
          </a:xfrm>
          <a:prstGeom prst="rect">
            <a:avLst/>
          </a:prstGeom>
          <a:noFill/>
          <a:ln>
            <a:noFill/>
          </a:ln>
        </p:spPr>
      </p:pic>
    </p:spTree>
    <p:extLst>
      <p:ext uri="{BB962C8B-B14F-4D97-AF65-F5344CB8AC3E}">
        <p14:creationId xmlns:p14="http://schemas.microsoft.com/office/powerpoint/2010/main" val="43798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3CF24471-EF44-4A32-8A60-D9212D22533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6338" y="1211283"/>
            <a:ext cx="7065817" cy="4833257"/>
          </a:xfrm>
          <a:prstGeom prst="rect">
            <a:avLst/>
          </a:prstGeom>
          <a:noFill/>
          <a:ln>
            <a:noFill/>
          </a:ln>
        </p:spPr>
      </p:pic>
    </p:spTree>
    <p:extLst>
      <p:ext uri="{BB962C8B-B14F-4D97-AF65-F5344CB8AC3E}">
        <p14:creationId xmlns:p14="http://schemas.microsoft.com/office/powerpoint/2010/main" val="429097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6FDF0-F268-4DD6-850F-5474893AE464}"/>
              </a:ext>
            </a:extLst>
          </p:cNvPr>
          <p:cNvSpPr>
            <a:spLocks noGrp="1"/>
          </p:cNvSpPr>
          <p:nvPr>
            <p:ph type="title"/>
          </p:nvPr>
        </p:nvSpPr>
        <p:spPr/>
        <p:txBody>
          <a:bodyPr>
            <a:normAutofit/>
          </a:bodyPr>
          <a:lstStyle/>
          <a:p>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Lago di Como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sp>
        <p:nvSpPr>
          <p:cNvPr id="4" name="Segnaposto testo 3">
            <a:extLst>
              <a:ext uri="{FF2B5EF4-FFF2-40B4-BE49-F238E27FC236}">
                <a16:creationId xmlns:a16="http://schemas.microsoft.com/office/drawing/2014/main" id="{87575123-16A9-4620-B558-81E8F44C2D3B}"/>
              </a:ext>
            </a:extLst>
          </p:cNvPr>
          <p:cNvSpPr>
            <a:spLocks noGrp="1"/>
          </p:cNvSpPr>
          <p:nvPr>
            <p:ph type="body" sz="half" idx="2"/>
          </p:nvPr>
        </p:nvSpPr>
        <p:spPr/>
        <p:txBody>
          <a:bodyPr>
            <a:normAutofit fontScale="92500"/>
          </a:bodyPr>
          <a:lstStyle/>
          <a:p>
            <a:pPr algn="just" fontAlgn="base">
              <a:lnSpc>
                <a:spcPts val="1680"/>
              </a:lnSpc>
            </a:pPr>
            <a:r>
              <a:rPr lang="it-IT"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Il lago, tra i più importanti della </a:t>
            </a:r>
            <a:r>
              <a:rPr lang="it-IT" sz="18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Lombardia</a:t>
            </a:r>
            <a:r>
              <a:rPr lang="it-IT"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dalla caratteristica forma ad Y rovesciata , si snoda in tre rami: di Como a sud ovest, di Lecco a sud est e di Colico a nord.</a:t>
            </a:r>
            <a:br>
              <a:rPr lang="it-IT"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br>
            <a:r>
              <a:rPr lang="it-IT"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Dalle sue sponde si godono molteplici e affascinanti vedute: suggestivi borghi, splendide ville e rigogliosi giardini attendono i visitatori in cerca di relax e cultura a contatto con la natura.</a:t>
            </a:r>
            <a:endParaRPr lang="it-IT" sz="1800" dirty="0">
              <a:effectLst/>
              <a:latin typeface="Times New Roman" panose="02020603050405020304" pitchFamily="18" charset="0"/>
              <a:ea typeface="Times New Roman" panose="02020603050405020304" pitchFamily="18" charset="0"/>
            </a:endParaRPr>
          </a:p>
          <a:p>
            <a:pPr algn="just" fontAlgn="base">
              <a:lnSpc>
                <a:spcPts val="1680"/>
              </a:lnSpc>
              <a:spcAft>
                <a:spcPts val="600"/>
              </a:spcAft>
            </a:pPr>
            <a:r>
              <a:rPr lang="it-IT" sz="18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A Como, cittadina da cui il lago prende il nome, merita una visita il Museo didattico della Seta in cui è possibile scoprire le testimonianze della tradizione produttiva tessile comasca.</a:t>
            </a: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A58801FB-68C9-405E-8534-4B7B9A3D49C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3013" y="1695044"/>
            <a:ext cx="5181600" cy="2917049"/>
          </a:xfrm>
          <a:prstGeom prst="rect">
            <a:avLst/>
          </a:prstGeom>
          <a:noFill/>
          <a:ln>
            <a:noFill/>
          </a:ln>
        </p:spPr>
      </p:pic>
    </p:spTree>
    <p:extLst>
      <p:ext uri="{BB962C8B-B14F-4D97-AF65-F5344CB8AC3E}">
        <p14:creationId xmlns:p14="http://schemas.microsoft.com/office/powerpoint/2010/main" val="401308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8B0F6-2C47-40D4-9CC2-3A7C04B3F78D}"/>
              </a:ext>
            </a:extLst>
          </p:cNvPr>
          <p:cNvSpPr>
            <a:spLocks noGrp="1"/>
          </p:cNvSpPr>
          <p:nvPr>
            <p:ph type="title"/>
          </p:nvPr>
        </p:nvSpPr>
        <p:spPr>
          <a:xfrm>
            <a:off x="2589212" y="1009403"/>
            <a:ext cx="8915399" cy="4536374"/>
          </a:xfrm>
        </p:spPr>
        <p:txBody>
          <a:bodyPr>
            <a:normAutofit fontScale="90000"/>
          </a:bodyPr>
          <a:lstStyle/>
          <a:p>
            <a:pPr>
              <a:lnSpc>
                <a:spcPct val="107000"/>
              </a:lnSpc>
              <a:spcAft>
                <a:spcPts val="800"/>
              </a:spcAft>
            </a:pPr>
            <a:r>
              <a:rPr lang="it-IT" sz="20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FONTANILI   O RISORGIVE. </a:t>
            </a:r>
            <a:br>
              <a:rPr lang="it-IT" sz="20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br>
            <a:br>
              <a:rPr lang="it-IT" sz="20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Book Antiqua" panose="02040602050305030304" pitchFamily="18" charset="0"/>
                <a:ea typeface="Calibri" panose="020F0502020204030204" pitchFamily="34" charset="0"/>
                <a:cs typeface="Times New Roman" panose="02020603050405020304" pitchFamily="18" charset="0"/>
              </a:rPr>
              <a:t>I fontanili (o risorgive), sono sorgenti perenni che permettono l’esistenza delle “marcite”, prati irrigati in continuazione da acqua a temperatura superiore (in inverno) a quella dell’aria. In esse parte dell’erba marcisce e fermenta concimando automaticamente il terreno; ciò provoca la crescita rapida e rigogliosa di erbe da foraggio e permette sette, otto “tagli”. L’acqua che alimenta i fontanili proviene dalle zone prealpine e moreniche i cui terreni superficiali assorbono le acque piovane le quali, incontrando uno strato inclinato di rocce impermeabili, scorrono lungo di esso,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finchè</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vengono alla luce nella bassa pianura.</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endParaRPr lang="it-IT" sz="2400" dirty="0"/>
          </a:p>
        </p:txBody>
      </p:sp>
    </p:spTree>
    <p:extLst>
      <p:ext uri="{BB962C8B-B14F-4D97-AF65-F5344CB8AC3E}">
        <p14:creationId xmlns:p14="http://schemas.microsoft.com/office/powerpoint/2010/main" val="380275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53753"/>
          </a:xfrm>
        </p:spPr>
        <p:txBody>
          <a:bodyPr/>
          <a:lstStyle/>
          <a:p>
            <a:r>
              <a:rPr lang="it-IT" b="1" cap="small" dirty="0">
                <a:solidFill>
                  <a:srgbClr val="FF0000"/>
                </a:solidFill>
                <a:latin typeface="Bodoni MT Black" panose="02070A03080606020203" pitchFamily="18" charset="0"/>
              </a:rPr>
              <a:t>Città</a:t>
            </a:r>
            <a:endParaRPr lang="it-IT" dirty="0">
              <a:solidFill>
                <a:srgbClr val="FF0000"/>
              </a:solidFill>
              <a:latin typeface="Bodoni MT Black" panose="02070A03080606020203" pitchFamily="18" charset="0"/>
            </a:endParaRPr>
          </a:p>
        </p:txBody>
      </p:sp>
      <p:sp>
        <p:nvSpPr>
          <p:cNvPr id="3" name="Segnaposto contenuto 2"/>
          <p:cNvSpPr>
            <a:spLocks noGrp="1"/>
          </p:cNvSpPr>
          <p:nvPr>
            <p:ph idx="1"/>
          </p:nvPr>
        </p:nvSpPr>
        <p:spPr>
          <a:xfrm>
            <a:off x="2551634" y="1858027"/>
            <a:ext cx="8915400" cy="3777622"/>
          </a:xfrm>
        </p:spPr>
        <p:txBody>
          <a:bodyPr>
            <a:normAutofit fontScale="92500" lnSpcReduction="20000"/>
          </a:bodyPr>
          <a:lstStyle/>
          <a:p>
            <a:pPr algn="just"/>
            <a:r>
              <a:rPr lang="it-IT" sz="2600" b="1" dirty="0">
                <a:solidFill>
                  <a:srgbClr val="FF0000"/>
                </a:solidFill>
                <a:latin typeface="Bodoni MT Black" panose="02070A03080606020203" pitchFamily="18" charset="0"/>
              </a:rPr>
              <a:t>Milano</a:t>
            </a:r>
            <a:r>
              <a:rPr lang="it-IT" sz="2000" dirty="0">
                <a:latin typeface="Book Antiqua" panose="02040602050305030304" pitchFamily="18" charset="0"/>
              </a:rPr>
              <a:t>, al confine fisico tra alta e bassa pianura. I Romani la chiamarono Mediolanum con nome di origine celtica (</a:t>
            </a:r>
            <a:r>
              <a:rPr lang="it-IT" sz="2000" dirty="0" err="1">
                <a:latin typeface="Book Antiqua" panose="02040602050305030304" pitchFamily="18" charset="0"/>
              </a:rPr>
              <a:t>Midt-land</a:t>
            </a:r>
            <a:r>
              <a:rPr lang="it-IT" sz="2000" dirty="0">
                <a:latin typeface="Book Antiqua" panose="02040602050305030304" pitchFamily="18" charset="0"/>
              </a:rPr>
              <a:t> che significa “pianura di mezzo” o “in mezzo alla terra”). La sua espansione iniziò sotto Costantino, proseguì ad opera di S. Ambrogio e poi degli Sforza, i quali iniziarono quel processo di accentramento delle vie di comunicazione che doveva portare la città all’enorme sviluppo di oggi.</a:t>
            </a:r>
          </a:p>
          <a:p>
            <a:pPr marL="0" indent="0" algn="just">
              <a:buNone/>
            </a:pPr>
            <a:endParaRPr lang="it-IT" sz="2000" dirty="0">
              <a:latin typeface="Book Antiqua" panose="02040602050305030304" pitchFamily="18" charset="0"/>
            </a:endParaRPr>
          </a:p>
          <a:p>
            <a:pPr algn="just"/>
            <a:r>
              <a:rPr lang="it-IT" sz="2000" dirty="0">
                <a:latin typeface="Book Antiqua" panose="02040602050305030304" pitchFamily="18" charset="0"/>
              </a:rPr>
              <a:t>La città infatti è oggi il maggior centro bancario, commerciale e industriale italiano e uno fra i primi in Europa: è anche centro culturale e artistico e quindi meta turistica. La grande espansione edilizia la porta ad includere antiche comuni limitrofi (Niguarda, Baggio, Corsico, Crescenzago) mentre il centro storico conserva ancora architetture caratteristiche e qualche scorcio medioevale.</a:t>
            </a:r>
          </a:p>
          <a:p>
            <a:endParaRPr lang="it-IT" dirty="0"/>
          </a:p>
        </p:txBody>
      </p:sp>
    </p:spTree>
    <p:extLst>
      <p:ext uri="{BB962C8B-B14F-4D97-AF65-F5344CB8AC3E}">
        <p14:creationId xmlns:p14="http://schemas.microsoft.com/office/powerpoint/2010/main" val="171665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p:cNvPicPr/>
          <p:nvPr/>
        </p:nvPicPr>
        <p:blipFill>
          <a:blip r:embed="rId2"/>
          <a:srcRect/>
          <a:stretch>
            <a:fillRect/>
          </a:stretch>
        </p:blipFill>
        <p:spPr>
          <a:xfrm>
            <a:off x="549201" y="322119"/>
            <a:ext cx="3108400" cy="2531110"/>
          </a:xfrm>
          <a:prstGeom prst="rect">
            <a:avLst/>
          </a:prstGeom>
          <a:ln/>
        </p:spPr>
      </p:pic>
      <p:sp>
        <p:nvSpPr>
          <p:cNvPr id="3" name="Segnaposto contenuto 2"/>
          <p:cNvSpPr>
            <a:spLocks noGrp="1"/>
          </p:cNvSpPr>
          <p:nvPr>
            <p:ph idx="1"/>
          </p:nvPr>
        </p:nvSpPr>
        <p:spPr>
          <a:xfrm>
            <a:off x="3807912" y="237995"/>
            <a:ext cx="7696700" cy="6488482"/>
          </a:xfrm>
        </p:spPr>
        <p:txBody>
          <a:bodyPr>
            <a:normAutofit/>
          </a:bodyPr>
          <a:lstStyle/>
          <a:p>
            <a:r>
              <a:rPr lang="it-IT" sz="2000" dirty="0">
                <a:solidFill>
                  <a:srgbClr val="FF0000"/>
                </a:solidFill>
                <a:latin typeface="Bodoni MT Black" panose="02070A03080606020203" pitchFamily="18" charset="0"/>
              </a:rPr>
              <a:t>Duomo di Milano</a:t>
            </a:r>
          </a:p>
          <a:p>
            <a:pPr marL="0" indent="0" algn="just">
              <a:buNone/>
            </a:pPr>
            <a:r>
              <a:rPr lang="it-IT" sz="2000" dirty="0">
                <a:latin typeface="Book Antiqua" panose="02040602050305030304" pitchFamily="18" charset="0"/>
              </a:rPr>
              <a:t>Il </a:t>
            </a:r>
            <a:r>
              <a:rPr lang="it-IT" sz="2000" b="1" dirty="0">
                <a:solidFill>
                  <a:srgbClr val="FF0000"/>
                </a:solidFill>
                <a:latin typeface="Book Antiqua" panose="02040602050305030304" pitchFamily="18" charset="0"/>
              </a:rPr>
              <a:t>duomo di Milano</a:t>
            </a:r>
            <a:r>
              <a:rPr lang="it-IT" sz="2000" dirty="0">
                <a:latin typeface="Book Antiqua" panose="02040602050305030304" pitchFamily="18" charset="0"/>
              </a:rPr>
              <a:t>, ufficialmente </a:t>
            </a:r>
            <a:r>
              <a:rPr lang="it-IT" sz="2000" b="1" dirty="0">
                <a:solidFill>
                  <a:srgbClr val="FF0000"/>
                </a:solidFill>
                <a:latin typeface="Book Antiqua" panose="02040602050305030304" pitchFamily="18" charset="0"/>
              </a:rPr>
              <a:t>Cattedrale Metropolitana della Natività della Beata Vergine Maria </a:t>
            </a:r>
            <a:r>
              <a:rPr lang="it-IT" sz="2000" dirty="0">
                <a:latin typeface="Book Antiqua" panose="02040602050305030304" pitchFamily="18" charset="0"/>
              </a:rPr>
              <a:t>(</a:t>
            </a:r>
            <a:r>
              <a:rPr lang="it-IT" sz="2000" i="1" dirty="0" err="1">
                <a:latin typeface="Book Antiqua" panose="02040602050305030304" pitchFamily="18" charset="0"/>
              </a:rPr>
              <a:t>Dòmm</a:t>
            </a:r>
            <a:r>
              <a:rPr lang="it-IT" sz="2000" i="1" dirty="0">
                <a:latin typeface="Book Antiqua" panose="02040602050305030304" pitchFamily="18" charset="0"/>
              </a:rPr>
              <a:t> de Milan</a:t>
            </a:r>
            <a:r>
              <a:rPr lang="it-IT" sz="2000" dirty="0">
                <a:latin typeface="Book Antiqua" panose="02040602050305030304" pitchFamily="18" charset="0"/>
              </a:rPr>
              <a:t> in dialetto milanese, è la cattedrale dell'arcidiocesi di Milano. Simbolo del capoluogo lombardo, e situato nell'omonima piazza al centro della metropoli, è dedicata a Santa Maria Nascente. È la chiesa più grande d'Italia (la Basilica di San Pietro, più grande, è infatti nel territorio della Città del Vaticano).</a:t>
            </a:r>
          </a:p>
          <a:p>
            <a:pPr marL="0" indent="0" algn="just">
              <a:buNone/>
            </a:pPr>
            <a:endParaRPr lang="it-IT" sz="2000" dirty="0">
              <a:latin typeface="Book Antiqua" panose="02040602050305030304" pitchFamily="18" charset="0"/>
            </a:endParaRPr>
          </a:p>
          <a:p>
            <a:pPr marL="0" indent="0" algn="just">
              <a:buNone/>
            </a:pPr>
            <a:endParaRPr lang="it-IT" sz="2000" dirty="0">
              <a:latin typeface="Book Antiqua" panose="02040602050305030304" pitchFamily="18" charset="0"/>
            </a:endParaRPr>
          </a:p>
          <a:p>
            <a:r>
              <a:rPr lang="it-IT" sz="2000" b="1" dirty="0">
                <a:solidFill>
                  <a:srgbClr val="FF0000"/>
                </a:solidFill>
                <a:latin typeface="Bodoni MT Black" panose="02070A03080606020203" pitchFamily="18" charset="0"/>
              </a:rPr>
              <a:t>Castello Sforzesco</a:t>
            </a:r>
            <a:endParaRPr lang="it-IT" sz="2000" dirty="0">
              <a:solidFill>
                <a:srgbClr val="FF0000"/>
              </a:solidFill>
              <a:latin typeface="Bodoni MT Black" panose="02070A03080606020203" pitchFamily="18" charset="0"/>
            </a:endParaRPr>
          </a:p>
          <a:p>
            <a:pPr marL="0" indent="0" algn="just">
              <a:buNone/>
            </a:pPr>
            <a:r>
              <a:rPr lang="it-IT" dirty="0">
                <a:latin typeface="Book Antiqua" panose="02040602050305030304" pitchFamily="18" charset="0"/>
              </a:rPr>
              <a:t>Il </a:t>
            </a:r>
            <a:r>
              <a:rPr lang="it-IT" b="1" dirty="0">
                <a:latin typeface="Book Antiqua" panose="02040602050305030304" pitchFamily="18" charset="0"/>
              </a:rPr>
              <a:t>Castello Sforzesco</a:t>
            </a:r>
            <a:r>
              <a:rPr lang="it-IT" dirty="0">
                <a:latin typeface="Book Antiqua" panose="02040602050305030304" pitchFamily="18" charset="0"/>
              </a:rPr>
              <a:t> è uno dei principali simboli di Milano e della sua storia. Fu costruito nel XV secolo da Francesco Sforza, divenuto da poco Duca di Milano, sui resti di una precedente fortificazione risalente al XIV secolo nota come </a:t>
            </a:r>
            <a:r>
              <a:rPr lang="it-IT" i="1" dirty="0" err="1">
                <a:latin typeface="Book Antiqua" panose="02040602050305030304" pitchFamily="18" charset="0"/>
              </a:rPr>
              <a:t>Castrum</a:t>
            </a:r>
            <a:r>
              <a:rPr lang="it-IT" i="1" dirty="0">
                <a:latin typeface="Book Antiqua" panose="02040602050305030304" pitchFamily="18" charset="0"/>
              </a:rPr>
              <a:t> </a:t>
            </a:r>
            <a:r>
              <a:rPr lang="it-IT" i="1" dirty="0" err="1">
                <a:latin typeface="Book Antiqua" panose="02040602050305030304" pitchFamily="18" charset="0"/>
              </a:rPr>
              <a:t>Portae</a:t>
            </a:r>
            <a:r>
              <a:rPr lang="it-IT" i="1" dirty="0">
                <a:latin typeface="Book Antiqua" panose="02040602050305030304" pitchFamily="18" charset="0"/>
              </a:rPr>
              <a:t> </a:t>
            </a:r>
            <a:r>
              <a:rPr lang="it-IT" i="1" dirty="0" err="1">
                <a:latin typeface="Book Antiqua" panose="02040602050305030304" pitchFamily="18" charset="0"/>
              </a:rPr>
              <a:t>Jovis</a:t>
            </a:r>
            <a:r>
              <a:rPr lang="it-IT" dirty="0">
                <a:latin typeface="Book Antiqua" panose="02040602050305030304" pitchFamily="18" charset="0"/>
              </a:rPr>
              <a:t> (Castello di porta </a:t>
            </a:r>
            <a:r>
              <a:rPr lang="it-IT" dirty="0" err="1">
                <a:latin typeface="Book Antiqua" panose="02040602050305030304" pitchFamily="18" charset="0"/>
              </a:rPr>
              <a:t>Giovia</a:t>
            </a:r>
            <a:r>
              <a:rPr lang="it-IT" dirty="0">
                <a:latin typeface="Book Antiqua" panose="02040602050305030304" pitchFamily="18" charset="0"/>
              </a:rPr>
              <a:t> o </a:t>
            </a:r>
            <a:r>
              <a:rPr lang="it-IT" dirty="0" err="1">
                <a:latin typeface="Book Antiqua" panose="02040602050305030304" pitchFamily="18" charset="0"/>
              </a:rPr>
              <a:t>Zobia</a:t>
            </a:r>
            <a:r>
              <a:rPr lang="it-IT" dirty="0">
                <a:latin typeface="Book Antiqua" panose="02040602050305030304" pitchFamily="18" charset="0"/>
              </a:rPr>
              <a:t>), e nei secoli ha subito notevoli trasformazioni. Fra il Cinquecento e il Seicento era una delle principali cittadelle militari d'Europa; ora è sede di importanti istituzioni culturali e meta turistica.</a:t>
            </a:r>
          </a:p>
          <a:p>
            <a:endParaRPr lang="it-IT" dirty="0"/>
          </a:p>
        </p:txBody>
      </p:sp>
      <p:pic>
        <p:nvPicPr>
          <p:cNvPr id="5" name="image14.png"/>
          <p:cNvPicPr/>
          <p:nvPr/>
        </p:nvPicPr>
        <p:blipFill>
          <a:blip r:embed="rId3"/>
          <a:srcRect/>
          <a:stretch>
            <a:fillRect/>
          </a:stretch>
        </p:blipFill>
        <p:spPr>
          <a:xfrm>
            <a:off x="549200" y="3682653"/>
            <a:ext cx="3108402" cy="2242158"/>
          </a:xfrm>
          <a:prstGeom prst="rect">
            <a:avLst/>
          </a:prstGeom>
          <a:ln/>
        </p:spPr>
      </p:pic>
    </p:spTree>
    <p:extLst>
      <p:ext uri="{BB962C8B-B14F-4D97-AF65-F5344CB8AC3E}">
        <p14:creationId xmlns:p14="http://schemas.microsoft.com/office/powerpoint/2010/main" val="36901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66794" y="643001"/>
            <a:ext cx="9407047" cy="1110642"/>
          </a:xfrm>
        </p:spPr>
        <p:txBody>
          <a:bodyPr>
            <a:normAutofit/>
          </a:bodyPr>
          <a:lstStyle/>
          <a:p>
            <a:pPr algn="just"/>
            <a:r>
              <a:rPr lang="it-IT" sz="2400" b="1" dirty="0">
                <a:solidFill>
                  <a:srgbClr val="FF0000"/>
                </a:solidFill>
                <a:latin typeface="Bodoni MT Black" panose="02070A03080606020203" pitchFamily="18" charset="0"/>
              </a:rPr>
              <a:t>Sondrio</a:t>
            </a:r>
            <a:r>
              <a:rPr lang="it-IT" sz="2400" dirty="0">
                <a:latin typeface="Bodoni MT" panose="02070603080606020203" pitchFamily="18" charset="0"/>
              </a:rPr>
              <a:t>,</a:t>
            </a:r>
            <a:r>
              <a:rPr lang="it-IT" dirty="0">
                <a:latin typeface="Book Antiqua" panose="02040602050305030304" pitchFamily="18" charset="0"/>
              </a:rPr>
              <a:t> capoluogo della più settentrionale delle province lombarde, è forse di origine longobarda. Sorse allo sbocco della Val </a:t>
            </a:r>
            <a:r>
              <a:rPr lang="it-IT" dirty="0" err="1">
                <a:latin typeface="Book Antiqua" panose="02040602050305030304" pitchFamily="18" charset="0"/>
              </a:rPr>
              <a:t>Malenco</a:t>
            </a:r>
            <a:r>
              <a:rPr lang="it-IT" dirty="0">
                <a:latin typeface="Book Antiqua" panose="02040602050305030304" pitchFamily="18" charset="0"/>
              </a:rPr>
              <a:t>. Oggi è centro turistico ed economico della zona oltre che mercato agricolo ed enologico.</a:t>
            </a:r>
          </a:p>
          <a:p>
            <a:pPr algn="just"/>
            <a:endParaRPr lang="it-IT" dirty="0">
              <a:latin typeface="Book Antiqua" panose="02040602050305030304" pitchFamily="18" charset="0"/>
            </a:endParaRPr>
          </a:p>
          <a:p>
            <a:pPr algn="just"/>
            <a:endParaRPr lang="it-IT" dirty="0">
              <a:latin typeface="Book Antiqua" panose="02040602050305030304" pitchFamily="18" charset="0"/>
            </a:endParaRPr>
          </a:p>
          <a:p>
            <a:pPr algn="just"/>
            <a:endParaRPr lang="it-IT" dirty="0">
              <a:latin typeface="Book Antiqua" panose="02040602050305030304" pitchFamily="18" charset="0"/>
            </a:endParaRPr>
          </a:p>
        </p:txBody>
      </p:sp>
      <p:pic>
        <p:nvPicPr>
          <p:cNvPr id="4" name="image11.png"/>
          <p:cNvPicPr/>
          <p:nvPr/>
        </p:nvPicPr>
        <p:blipFill>
          <a:blip r:embed="rId2"/>
          <a:srcRect/>
          <a:stretch>
            <a:fillRect/>
          </a:stretch>
        </p:blipFill>
        <p:spPr>
          <a:xfrm>
            <a:off x="876822" y="2409172"/>
            <a:ext cx="2755726" cy="3077228"/>
          </a:xfrm>
          <a:prstGeom prst="rect">
            <a:avLst/>
          </a:prstGeom>
          <a:ln/>
        </p:spPr>
      </p:pic>
      <p:sp>
        <p:nvSpPr>
          <p:cNvPr id="7" name="Segnaposto contenuto 2"/>
          <p:cNvSpPr txBox="1">
            <a:spLocks/>
          </p:cNvSpPr>
          <p:nvPr/>
        </p:nvSpPr>
        <p:spPr>
          <a:xfrm>
            <a:off x="3745282" y="2008339"/>
            <a:ext cx="8104340" cy="40834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it-IT" dirty="0">
              <a:latin typeface="Book Antiqua" panose="02040602050305030304" pitchFamily="18" charset="0"/>
            </a:endParaRPr>
          </a:p>
          <a:p>
            <a:pPr algn="just"/>
            <a:r>
              <a:rPr lang="it-IT" dirty="0">
                <a:latin typeface="Book Antiqua" panose="02040602050305030304" pitchFamily="18" charset="0"/>
              </a:rPr>
              <a:t>Il </a:t>
            </a:r>
            <a:r>
              <a:rPr lang="it-IT" b="1" dirty="0">
                <a:solidFill>
                  <a:srgbClr val="FF0000"/>
                </a:solidFill>
                <a:latin typeface="Book Antiqua" panose="02040602050305030304" pitchFamily="18" charset="0"/>
              </a:rPr>
              <a:t>Castello di </a:t>
            </a:r>
            <a:r>
              <a:rPr lang="it-IT" b="1" dirty="0" err="1">
                <a:solidFill>
                  <a:srgbClr val="FF0000"/>
                </a:solidFill>
                <a:latin typeface="Book Antiqua" panose="02040602050305030304" pitchFamily="18" charset="0"/>
              </a:rPr>
              <a:t>Masegra</a:t>
            </a:r>
            <a:r>
              <a:rPr lang="it-IT" b="1" dirty="0">
                <a:solidFill>
                  <a:srgbClr val="FF0000"/>
                </a:solidFill>
                <a:latin typeface="Book Antiqua" panose="02040602050305030304" pitchFamily="18" charset="0"/>
              </a:rPr>
              <a:t>,</a:t>
            </a:r>
            <a:r>
              <a:rPr lang="it-IT" dirty="0">
                <a:latin typeface="Book Antiqua" panose="02040602050305030304" pitchFamily="18" charset="0"/>
              </a:rPr>
              <a:t> che risale al periodo medievale del capoluogo lombardo, custodisce una camera affrescata che racconta scene di vita di corte e dell'Orlando Furioso. Nelle stalle del castello è stato allestito un museo che racconta la storia del castello e della dominazione della Valtellina da parte della famiglia dei Grigioni. Dal castello il tramonto sull'Adda, sulle chiese e sui ruderi dei castelli della valle è imperdibile. </a:t>
            </a:r>
          </a:p>
          <a:p>
            <a:pPr algn="just"/>
            <a:r>
              <a:rPr lang="it-IT" dirty="0">
                <a:latin typeface="Book Antiqua" panose="02040602050305030304" pitchFamily="18" charset="0"/>
              </a:rPr>
              <a:t>In due ali del Castello </a:t>
            </a:r>
            <a:r>
              <a:rPr lang="it-IT" dirty="0" err="1">
                <a:latin typeface="Book Antiqua" panose="02040602050305030304" pitchFamily="18" charset="0"/>
              </a:rPr>
              <a:t>Masegra</a:t>
            </a:r>
            <a:r>
              <a:rPr lang="it-IT" dirty="0">
                <a:latin typeface="Book Antiqua" panose="02040602050305030304" pitchFamily="18" charset="0"/>
              </a:rPr>
              <a:t> ha sede il </a:t>
            </a:r>
            <a:r>
              <a:rPr lang="it-IT" b="1" dirty="0">
                <a:solidFill>
                  <a:srgbClr val="FF0000"/>
                </a:solidFill>
                <a:latin typeface="Book Antiqua" panose="02040602050305030304" pitchFamily="18" charset="0"/>
              </a:rPr>
              <a:t>Museo</a:t>
            </a:r>
            <a:r>
              <a:rPr lang="it-IT" dirty="0">
                <a:latin typeface="Book Antiqua" panose="02040602050305030304" pitchFamily="18" charset="0"/>
              </a:rPr>
              <a:t> dedicato al mondo della montagna, nuovo museo interattivo dedicato alla città e alle sue vette. Il </a:t>
            </a:r>
            <a:r>
              <a:rPr lang="it-IT" b="1" dirty="0">
                <a:solidFill>
                  <a:srgbClr val="FF0000"/>
                </a:solidFill>
                <a:latin typeface="Book Antiqua" panose="02040602050305030304" pitchFamily="18" charset="0"/>
              </a:rPr>
              <a:t>Parco nazionale dello Stelvio </a:t>
            </a:r>
            <a:r>
              <a:rPr lang="it-IT" dirty="0">
                <a:latin typeface="Book Antiqua" panose="02040602050305030304" pitchFamily="18" charset="0"/>
              </a:rPr>
              <a:t>e il </a:t>
            </a:r>
            <a:r>
              <a:rPr lang="it-IT" b="1" dirty="0">
                <a:solidFill>
                  <a:srgbClr val="FF0000"/>
                </a:solidFill>
                <a:latin typeface="Book Antiqua" panose="02040602050305030304" pitchFamily="18" charset="0"/>
              </a:rPr>
              <a:t>Parco delle Orobie Valtellinesi</a:t>
            </a:r>
            <a:r>
              <a:rPr lang="it-IT" dirty="0">
                <a:solidFill>
                  <a:srgbClr val="FF0000"/>
                </a:solidFill>
                <a:latin typeface="Book Antiqua" panose="02040602050305030304" pitchFamily="18" charset="0"/>
              </a:rPr>
              <a:t> </a:t>
            </a:r>
            <a:r>
              <a:rPr lang="it-IT" dirty="0">
                <a:latin typeface="Book Antiqua" panose="02040602050305030304" pitchFamily="18" charset="0"/>
              </a:rPr>
              <a:t>(ma anche molte altre valli e foreste della Valtellina) sono splendide montagne da vivere e da raccontare. </a:t>
            </a:r>
          </a:p>
          <a:p>
            <a:endParaRPr lang="it-IT" dirty="0"/>
          </a:p>
        </p:txBody>
      </p:sp>
    </p:spTree>
    <p:extLst>
      <p:ext uri="{BB962C8B-B14F-4D97-AF65-F5344CB8AC3E}">
        <p14:creationId xmlns:p14="http://schemas.microsoft.com/office/powerpoint/2010/main" val="303795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93647" y="538619"/>
            <a:ext cx="3131470" cy="751562"/>
          </a:xfrm>
        </p:spPr>
        <p:txBody>
          <a:bodyPr>
            <a:normAutofit/>
          </a:bodyPr>
          <a:lstStyle/>
          <a:p>
            <a:r>
              <a:rPr lang="it-IT" sz="2400" b="1" dirty="0">
                <a:solidFill>
                  <a:srgbClr val="FF0000"/>
                </a:solidFill>
                <a:latin typeface="Bodoni MT Black" panose="02070A03080606020203" pitchFamily="18" charset="0"/>
              </a:rPr>
              <a:t>Varese</a:t>
            </a:r>
            <a:endParaRPr lang="it-IT" sz="2400" dirty="0">
              <a:solidFill>
                <a:srgbClr val="FF0000"/>
              </a:solidFill>
              <a:latin typeface="Bodoni MT Black" panose="02070A03080606020203" pitchFamily="18" charset="0"/>
            </a:endParaRPr>
          </a:p>
        </p:txBody>
      </p:sp>
      <p:sp>
        <p:nvSpPr>
          <p:cNvPr id="3" name="Segnaposto contenuto 2"/>
          <p:cNvSpPr>
            <a:spLocks noGrp="1"/>
          </p:cNvSpPr>
          <p:nvPr>
            <p:ph idx="1"/>
          </p:nvPr>
        </p:nvSpPr>
        <p:spPr>
          <a:xfrm>
            <a:off x="1823243" y="3843404"/>
            <a:ext cx="9738280" cy="2939441"/>
          </a:xfrm>
        </p:spPr>
        <p:txBody>
          <a:bodyPr/>
          <a:lstStyle/>
          <a:p>
            <a:pPr algn="just"/>
            <a:r>
              <a:rPr lang="it-IT" b="1" dirty="0">
                <a:solidFill>
                  <a:srgbClr val="FF0000"/>
                </a:solidFill>
                <a:latin typeface="Book Antiqua" panose="02040602050305030304" pitchFamily="18" charset="0"/>
              </a:rPr>
              <a:t>Palazzo Estense</a:t>
            </a:r>
            <a:r>
              <a:rPr lang="it-IT" dirty="0">
                <a:latin typeface="Book Antiqua" panose="02040602050305030304" pitchFamily="18" charset="0"/>
              </a:rPr>
              <a:t>. Fu residenza </a:t>
            </a:r>
            <a:r>
              <a:rPr lang="it-IT" dirty="0" err="1">
                <a:latin typeface="Book Antiqua" panose="02040602050305030304" pitchFamily="18" charset="0"/>
              </a:rPr>
              <a:t>estiva-autunnale</a:t>
            </a:r>
            <a:r>
              <a:rPr lang="it-IT" dirty="0">
                <a:latin typeface="Book Antiqua" panose="02040602050305030304" pitchFamily="18" charset="0"/>
              </a:rPr>
              <a:t> e corte di Francesco III d'Este, duca di Modena e Signore di Varese. Venne realizzato su disegni dell'architetto Bianchi nella seconda metà del '700. Pregevole il "</a:t>
            </a:r>
            <a:r>
              <a:rPr lang="it-IT" b="1" dirty="0">
                <a:solidFill>
                  <a:srgbClr val="FF0000"/>
                </a:solidFill>
                <a:latin typeface="Book Antiqua" panose="02040602050305030304" pitchFamily="18" charset="0"/>
              </a:rPr>
              <a:t>Salone Estense</a:t>
            </a:r>
            <a:r>
              <a:rPr lang="it-IT" dirty="0">
                <a:latin typeface="Book Antiqua" panose="02040602050305030304" pitchFamily="18" charset="0"/>
              </a:rPr>
              <a:t>" con grande camino di marmi policromi. Oggi è la </a:t>
            </a:r>
            <a:r>
              <a:rPr lang="it-IT" b="1" dirty="0">
                <a:latin typeface="Book Antiqua" panose="02040602050305030304" pitchFamily="18" charset="0"/>
              </a:rPr>
              <a:t>sede del Municipio</a:t>
            </a:r>
            <a:r>
              <a:rPr lang="it-IT" dirty="0">
                <a:latin typeface="Book Antiqua" panose="02040602050305030304" pitchFamily="18" charset="0"/>
              </a:rPr>
              <a:t>.</a:t>
            </a:r>
          </a:p>
          <a:p>
            <a:pPr marL="0" indent="0" algn="just">
              <a:buNone/>
            </a:pPr>
            <a:endParaRPr lang="it-IT" dirty="0">
              <a:latin typeface="Book Antiqua" panose="02040602050305030304" pitchFamily="18" charset="0"/>
            </a:endParaRPr>
          </a:p>
          <a:p>
            <a:pPr algn="just"/>
            <a:r>
              <a:rPr lang="it-IT" dirty="0">
                <a:latin typeface="Book Antiqua" panose="02040602050305030304" pitchFamily="18" charset="0"/>
              </a:rPr>
              <a:t>Alle spalle del Palazzo si estendono i </a:t>
            </a:r>
            <a:r>
              <a:rPr lang="it-IT" b="1" dirty="0">
                <a:solidFill>
                  <a:srgbClr val="FF0000"/>
                </a:solidFill>
                <a:latin typeface="Book Antiqua" panose="02040602050305030304" pitchFamily="18" charset="0"/>
              </a:rPr>
              <a:t>Giardini Estensi</a:t>
            </a:r>
            <a:r>
              <a:rPr lang="it-IT" dirty="0">
                <a:latin typeface="Book Antiqua" panose="02040602050305030304" pitchFamily="18" charset="0"/>
              </a:rPr>
              <a:t>, uno tra i più incantevoli parchi pubblici all'italiana, costruito ad imitazione dei giardini di </a:t>
            </a:r>
            <a:r>
              <a:rPr lang="it-IT" dirty="0" err="1">
                <a:latin typeface="Book Antiqua" panose="02040602050305030304" pitchFamily="18" charset="0"/>
              </a:rPr>
              <a:t>Schônbrunn</a:t>
            </a:r>
            <a:r>
              <a:rPr lang="it-IT" dirty="0">
                <a:latin typeface="Book Antiqua" panose="02040602050305030304" pitchFamily="18" charset="0"/>
              </a:rPr>
              <a:t> (Vienna) e terminato nel 1787.</a:t>
            </a:r>
          </a:p>
          <a:p>
            <a:pPr marL="0" indent="0">
              <a:buNone/>
            </a:pPr>
            <a:endParaRPr lang="it-IT" dirty="0"/>
          </a:p>
        </p:txBody>
      </p:sp>
      <p:pic>
        <p:nvPicPr>
          <p:cNvPr id="4" name="image13.png"/>
          <p:cNvPicPr/>
          <p:nvPr/>
        </p:nvPicPr>
        <p:blipFill>
          <a:blip r:embed="rId2"/>
          <a:srcRect/>
          <a:stretch>
            <a:fillRect/>
          </a:stretch>
        </p:blipFill>
        <p:spPr>
          <a:xfrm>
            <a:off x="2293647" y="1290181"/>
            <a:ext cx="4470408" cy="2229634"/>
          </a:xfrm>
          <a:prstGeom prst="rect">
            <a:avLst/>
          </a:prstGeom>
          <a:ln/>
        </p:spPr>
      </p:pic>
    </p:spTree>
    <p:extLst>
      <p:ext uri="{BB962C8B-B14F-4D97-AF65-F5344CB8AC3E}">
        <p14:creationId xmlns:p14="http://schemas.microsoft.com/office/powerpoint/2010/main" val="240176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03748" y="688929"/>
            <a:ext cx="10151801" cy="1139870"/>
          </a:xfrm>
        </p:spPr>
        <p:txBody>
          <a:bodyPr/>
          <a:lstStyle/>
          <a:p>
            <a:pPr algn="just"/>
            <a:r>
              <a:rPr lang="it-IT" sz="2400" b="1" dirty="0">
                <a:solidFill>
                  <a:srgbClr val="FF0000"/>
                </a:solidFill>
                <a:latin typeface="Bodoni MT Black" panose="02070A03080606020203" pitchFamily="18" charset="0"/>
              </a:rPr>
              <a:t>Como</a:t>
            </a:r>
            <a:r>
              <a:rPr lang="it-IT" sz="2400" dirty="0">
                <a:solidFill>
                  <a:srgbClr val="FF0000"/>
                </a:solidFill>
                <a:latin typeface="Bodoni MT Black" panose="02070A03080606020203" pitchFamily="18" charset="0"/>
              </a:rPr>
              <a:t> </a:t>
            </a:r>
            <a:r>
              <a:rPr lang="it-IT" dirty="0">
                <a:latin typeface="Book Antiqua" panose="02040602050305030304" pitchFamily="18" charset="0"/>
              </a:rPr>
              <a:t>acquistò veramente importanza verso il mille quando divenne libero comune. Oggi è centro turistico, tessile e nodo di comunicazioni industriali con la vicina Svizzera (autostrada Milano-Chiasso-Gottardo).</a:t>
            </a:r>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p:txBody>
      </p:sp>
      <p:pic>
        <p:nvPicPr>
          <p:cNvPr id="4" name="image15.png"/>
          <p:cNvPicPr/>
          <p:nvPr/>
        </p:nvPicPr>
        <p:blipFill>
          <a:blip r:embed="rId2"/>
          <a:srcRect/>
          <a:stretch>
            <a:fillRect/>
          </a:stretch>
        </p:blipFill>
        <p:spPr>
          <a:xfrm>
            <a:off x="513568" y="2430049"/>
            <a:ext cx="3472510" cy="3144033"/>
          </a:xfrm>
          <a:prstGeom prst="rect">
            <a:avLst/>
          </a:prstGeom>
          <a:ln/>
        </p:spPr>
      </p:pic>
      <p:sp>
        <p:nvSpPr>
          <p:cNvPr id="8" name="Segnaposto contenuto 2"/>
          <p:cNvSpPr txBox="1">
            <a:spLocks/>
          </p:cNvSpPr>
          <p:nvPr/>
        </p:nvSpPr>
        <p:spPr>
          <a:xfrm>
            <a:off x="4196220" y="1944141"/>
            <a:ext cx="7297954" cy="33945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it-IT" sz="2000" dirty="0">
              <a:latin typeface="Book Antiqua" panose="02040602050305030304" pitchFamily="18" charset="0"/>
            </a:endParaRPr>
          </a:p>
          <a:p>
            <a:pPr marL="0" indent="0" algn="just">
              <a:buFont typeface="Wingdings 3" charset="2"/>
              <a:buNone/>
            </a:pPr>
            <a:endParaRPr lang="it-IT" sz="2000" dirty="0">
              <a:latin typeface="Book Antiqua" panose="02040602050305030304" pitchFamily="18" charset="0"/>
            </a:endParaRPr>
          </a:p>
          <a:p>
            <a:r>
              <a:rPr lang="it-IT" sz="2000" dirty="0">
                <a:latin typeface="Book Antiqua" panose="02040602050305030304" pitchFamily="18" charset="0"/>
              </a:rPr>
              <a:t>Il </a:t>
            </a:r>
            <a:r>
              <a:rPr lang="it-IT" sz="2000" b="1" dirty="0">
                <a:solidFill>
                  <a:srgbClr val="FF0000"/>
                </a:solidFill>
                <a:latin typeface="Book Antiqua" panose="02040602050305030304" pitchFamily="18" charset="0"/>
              </a:rPr>
              <a:t>Tempio Voltiano</a:t>
            </a:r>
            <a:r>
              <a:rPr lang="it-IT" sz="2000" dirty="0">
                <a:solidFill>
                  <a:srgbClr val="FF0000"/>
                </a:solidFill>
                <a:latin typeface="Book Antiqua" panose="02040602050305030304" pitchFamily="18" charset="0"/>
              </a:rPr>
              <a:t> </a:t>
            </a:r>
            <a:r>
              <a:rPr lang="it-IT" sz="2000" dirty="0">
                <a:latin typeface="Book Antiqua" panose="02040602050305030304" pitchFamily="18" charset="0"/>
              </a:rPr>
              <a:t>è un museo scientifico italiano situato a Como, in riva al lago di Como, in fondo a Viale Guglielmo Marconi.</a:t>
            </a:r>
          </a:p>
          <a:p>
            <a:pPr marL="0" indent="0">
              <a:buNone/>
            </a:pPr>
            <a:endParaRPr lang="it-IT" sz="2000" dirty="0">
              <a:latin typeface="Book Antiqua" panose="02040602050305030304" pitchFamily="18" charset="0"/>
            </a:endParaRPr>
          </a:p>
          <a:p>
            <a:r>
              <a:rPr lang="it-IT" sz="2000" dirty="0">
                <a:latin typeface="Book Antiqua" panose="02040602050305030304" pitchFamily="18" charset="0"/>
              </a:rPr>
              <a:t>Inaugurato nel 1928, ospita una </a:t>
            </a:r>
            <a:r>
              <a:rPr lang="it-IT" sz="2000" b="1" dirty="0">
                <a:solidFill>
                  <a:srgbClr val="FF0000"/>
                </a:solidFill>
                <a:latin typeface="Book Antiqua" panose="02040602050305030304" pitchFamily="18" charset="0"/>
              </a:rPr>
              <a:t>esposizione permanente dedicata alla memoria di Alessandro Volta</a:t>
            </a:r>
            <a:r>
              <a:rPr lang="it-IT" sz="2000" dirty="0">
                <a:latin typeface="Book Antiqua" panose="02040602050305030304" pitchFamily="18" charset="0"/>
              </a:rPr>
              <a:t>, illustre fisico nativo della città.</a:t>
            </a:r>
          </a:p>
          <a:p>
            <a:pPr algn="just"/>
            <a:endParaRPr lang="it-IT" sz="2000" dirty="0">
              <a:latin typeface="Book Antiqua" panose="02040602050305030304" pitchFamily="18" charset="0"/>
            </a:endParaRPr>
          </a:p>
        </p:txBody>
      </p:sp>
    </p:spTree>
    <p:extLst>
      <p:ext uri="{BB962C8B-B14F-4D97-AF65-F5344CB8AC3E}">
        <p14:creationId xmlns:p14="http://schemas.microsoft.com/office/powerpoint/2010/main" val="235503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57390" y="2148215"/>
            <a:ext cx="8104339" cy="4070959"/>
          </a:xfrm>
        </p:spPr>
        <p:txBody>
          <a:bodyPr>
            <a:normAutofit fontScale="92500" lnSpcReduction="10000"/>
          </a:bodyPr>
          <a:lstStyle/>
          <a:p>
            <a:pPr algn="just"/>
            <a:r>
              <a:rPr lang="it-IT" sz="1900" dirty="0">
                <a:latin typeface="Book Antiqua" panose="02040602050305030304" pitchFamily="18" charset="0"/>
              </a:rPr>
              <a:t>C’è un luogo che proprio </a:t>
            </a:r>
            <a:r>
              <a:rPr lang="it-IT" sz="1900" b="1" dirty="0">
                <a:latin typeface="Book Antiqua" panose="02040602050305030304" pitchFamily="18" charset="0"/>
              </a:rPr>
              <a:t>nel 2017</a:t>
            </a:r>
            <a:r>
              <a:rPr lang="it-IT" sz="1900" dirty="0">
                <a:latin typeface="Book Antiqua" panose="02040602050305030304" pitchFamily="18" charset="0"/>
              </a:rPr>
              <a:t> è entrato a far parte della lista dei </a:t>
            </a:r>
            <a:r>
              <a:rPr lang="it-IT" sz="1900" b="1" dirty="0">
                <a:latin typeface="Book Antiqua" panose="02040602050305030304" pitchFamily="18" charset="0"/>
              </a:rPr>
              <a:t>Patrimoni dell’Umanità Unesco</a:t>
            </a:r>
            <a:r>
              <a:rPr lang="it-IT" sz="1900" dirty="0">
                <a:latin typeface="Book Antiqua" panose="02040602050305030304" pitchFamily="18" charset="0"/>
              </a:rPr>
              <a:t>, rafforzando il primato della Lombardia in Italia. Si tratta delle </a:t>
            </a:r>
            <a:r>
              <a:rPr lang="it-IT" sz="1900" b="1" dirty="0">
                <a:solidFill>
                  <a:srgbClr val="FF0000"/>
                </a:solidFill>
                <a:latin typeface="Book Antiqua" panose="02040602050305030304" pitchFamily="18" charset="0"/>
              </a:rPr>
              <a:t>Mura Veneziane di Bergamo</a:t>
            </a:r>
            <a:r>
              <a:rPr lang="it-IT" sz="1900" dirty="0">
                <a:latin typeface="Book Antiqua" panose="02040602050305030304" pitchFamily="18" charset="0"/>
              </a:rPr>
              <a:t>: le imponenti opere murarie e bastioni che cingono Città Alta dal lontano XVI secolo, quando Bergamo era territorio della Repubblica di Venezia. Le mura si estendono per </a:t>
            </a:r>
            <a:r>
              <a:rPr lang="it-IT" sz="1900" b="1" dirty="0">
                <a:latin typeface="Book Antiqua" panose="02040602050305030304" pitchFamily="18" charset="0"/>
              </a:rPr>
              <a:t>più di 6 km</a:t>
            </a:r>
            <a:r>
              <a:rPr lang="it-IT" sz="1900" dirty="0">
                <a:latin typeface="Book Antiqua" panose="02040602050305030304" pitchFamily="18" charset="0"/>
              </a:rPr>
              <a:t>, con un'altezza che in alcuni punti raggiunge i 50 metri. Durante il fine settimana il perimetro interno diventa una grande isola pedonale.</a:t>
            </a:r>
          </a:p>
          <a:p>
            <a:pPr algn="just"/>
            <a:r>
              <a:rPr lang="it-IT" sz="1900" dirty="0">
                <a:latin typeface="Book Antiqua" panose="02040602050305030304" pitchFamily="18" charset="0"/>
              </a:rPr>
              <a:t>L’emozione di accedere a </a:t>
            </a:r>
            <a:r>
              <a:rPr lang="it-IT" sz="1900" b="1" dirty="0">
                <a:solidFill>
                  <a:srgbClr val="FF0000"/>
                </a:solidFill>
                <a:latin typeface="Book Antiqua" panose="02040602050305030304" pitchFamily="18" charset="0"/>
              </a:rPr>
              <a:t>Città Alta </a:t>
            </a:r>
            <a:r>
              <a:rPr lang="it-IT" sz="1900" dirty="0">
                <a:latin typeface="Book Antiqua" panose="02040602050305030304" pitchFamily="18" charset="0"/>
              </a:rPr>
              <a:t>da una delle</a:t>
            </a:r>
            <a:r>
              <a:rPr lang="it-IT" sz="1900" b="1" dirty="0">
                <a:latin typeface="Book Antiqua" panose="02040602050305030304" pitchFamily="18" charset="0"/>
              </a:rPr>
              <a:t> </a:t>
            </a:r>
            <a:r>
              <a:rPr lang="it-IT" sz="1900" b="1" dirty="0">
                <a:solidFill>
                  <a:srgbClr val="FF0000"/>
                </a:solidFill>
                <a:latin typeface="Book Antiqua" panose="02040602050305030304" pitchFamily="18" charset="0"/>
              </a:rPr>
              <a:t>4 porte monumentali</a:t>
            </a:r>
            <a:r>
              <a:rPr lang="it-IT" sz="1900" dirty="0">
                <a:solidFill>
                  <a:srgbClr val="FF0000"/>
                </a:solidFill>
                <a:latin typeface="Book Antiqua" panose="02040602050305030304" pitchFamily="18" charset="0"/>
              </a:rPr>
              <a:t> </a:t>
            </a:r>
            <a:r>
              <a:rPr lang="it-IT" sz="1900" dirty="0">
                <a:latin typeface="Book Antiqua" panose="02040602050305030304" pitchFamily="18" charset="0"/>
              </a:rPr>
              <a:t>è unica. L’ingresso più suggestivo è quello a sud, “Porta San Giacomo”. Dalla “Porta San Lorenzo”, posta a nord, passò invece Garibaldi, quando nel 1859 annesse Bergamo al Regno di Sardegna. Città Bassa e Città Alta sono collegate anche da una </a:t>
            </a:r>
            <a:r>
              <a:rPr lang="it-IT" sz="1900" b="1" dirty="0">
                <a:solidFill>
                  <a:srgbClr val="FF0000"/>
                </a:solidFill>
                <a:latin typeface="Book Antiqua" panose="02040602050305030304" pitchFamily="18" charset="0"/>
              </a:rPr>
              <a:t>Funicolare</a:t>
            </a:r>
            <a:r>
              <a:rPr lang="it-IT" sz="1900" dirty="0">
                <a:latin typeface="Book Antiqua" panose="02040602050305030304" pitchFamily="18" charset="0"/>
              </a:rPr>
              <a:t> che parte da Viale Vittorio Emanuele, ai piedi delle Mura, e arriva all’inizio della “</a:t>
            </a:r>
            <a:r>
              <a:rPr lang="it-IT" sz="1900" dirty="0" err="1">
                <a:latin typeface="Book Antiqua" panose="02040602050305030304" pitchFamily="18" charset="0"/>
              </a:rPr>
              <a:t>corsarola</a:t>
            </a:r>
            <a:r>
              <a:rPr lang="it-IT" sz="1900" dirty="0">
                <a:latin typeface="Book Antiqua" panose="02040602050305030304" pitchFamily="18" charset="0"/>
              </a:rPr>
              <a:t>”, l’antica arteria che taglia Bergamo Alta fino a Colle Aperto. </a:t>
            </a:r>
          </a:p>
          <a:p>
            <a:endParaRPr lang="it-IT" dirty="0"/>
          </a:p>
          <a:p>
            <a:endParaRPr lang="it-IT" dirty="0"/>
          </a:p>
        </p:txBody>
      </p:sp>
      <p:pic>
        <p:nvPicPr>
          <p:cNvPr id="4" name="image16.png"/>
          <p:cNvPicPr/>
          <p:nvPr/>
        </p:nvPicPr>
        <p:blipFill>
          <a:blip r:embed="rId2"/>
          <a:srcRect/>
          <a:stretch>
            <a:fillRect/>
          </a:stretch>
        </p:blipFill>
        <p:spPr>
          <a:xfrm>
            <a:off x="325676" y="2818348"/>
            <a:ext cx="3231714" cy="2417529"/>
          </a:xfrm>
          <a:prstGeom prst="rect">
            <a:avLst/>
          </a:prstGeom>
          <a:ln/>
        </p:spPr>
      </p:pic>
      <p:sp>
        <p:nvSpPr>
          <p:cNvPr id="5" name="Segnaposto contenuto 2"/>
          <p:cNvSpPr txBox="1">
            <a:spLocks/>
          </p:cNvSpPr>
          <p:nvPr/>
        </p:nvSpPr>
        <p:spPr>
          <a:xfrm>
            <a:off x="1702746" y="732771"/>
            <a:ext cx="10096771" cy="108976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it-IT" sz="2600" b="1" dirty="0">
                <a:solidFill>
                  <a:srgbClr val="FF0000"/>
                </a:solidFill>
                <a:latin typeface="Bodoni MT Black" panose="02070A03080606020203" pitchFamily="18" charset="0"/>
              </a:rPr>
              <a:t>Bergamo</a:t>
            </a:r>
            <a:r>
              <a:rPr lang="it-IT" sz="1900" b="1" dirty="0">
                <a:latin typeface="Book Antiqua" panose="02040602050305030304" pitchFamily="18" charset="0"/>
              </a:rPr>
              <a:t>,</a:t>
            </a:r>
            <a:r>
              <a:rPr lang="it-IT" sz="1900" dirty="0">
                <a:latin typeface="Book Antiqua" panose="02040602050305030304" pitchFamily="18" charset="0"/>
              </a:rPr>
              <a:t> o meglio la sua parte alta, sorse allo sbocco di quattro valli (Imagna, Brembana, </a:t>
            </a:r>
            <a:r>
              <a:rPr lang="it-IT" sz="1900" dirty="0" err="1">
                <a:latin typeface="Book Antiqua" panose="02040602050305030304" pitchFamily="18" charset="0"/>
              </a:rPr>
              <a:t>Seriana</a:t>
            </a:r>
            <a:r>
              <a:rPr lang="it-IT" sz="1900" dirty="0">
                <a:latin typeface="Book Antiqua" panose="02040602050305030304" pitchFamily="18" charset="0"/>
              </a:rPr>
              <a:t>, Cavallina) ad opera dei galli Cenomani che le diedero nome di </a:t>
            </a:r>
            <a:r>
              <a:rPr lang="it-IT" sz="1900" dirty="0" err="1">
                <a:latin typeface="Book Antiqua" panose="02040602050305030304" pitchFamily="18" charset="0"/>
              </a:rPr>
              <a:t>Berg-beim</a:t>
            </a:r>
            <a:r>
              <a:rPr lang="it-IT" sz="1900" dirty="0">
                <a:latin typeface="Book Antiqua" panose="02040602050305030304" pitchFamily="18" charset="0"/>
              </a:rPr>
              <a:t> (casa sul monte). In seguito all’espansione industriale della zona, il centro si è allargato anche in pianura (Bergamo bassa).</a:t>
            </a:r>
            <a:endParaRPr lang="it-IT" dirty="0"/>
          </a:p>
        </p:txBody>
      </p:sp>
    </p:spTree>
    <p:extLst>
      <p:ext uri="{BB962C8B-B14F-4D97-AF65-F5344CB8AC3E}">
        <p14:creationId xmlns:p14="http://schemas.microsoft.com/office/powerpoint/2010/main" val="384659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F5FC4-6882-4A8F-92DA-7E812A55367C}"/>
              </a:ext>
            </a:extLst>
          </p:cNvPr>
          <p:cNvSpPr>
            <a:spLocks noGrp="1"/>
          </p:cNvSpPr>
          <p:nvPr>
            <p:ph type="title"/>
          </p:nvPr>
        </p:nvSpPr>
        <p:spPr/>
        <p:txBody>
          <a:bodyPr>
            <a:normAutofit fontScale="90000"/>
          </a:bodyPr>
          <a:lstStyle/>
          <a:p>
            <a:r>
              <a:rPr lang="it-IT" sz="4800" b="1" dirty="0">
                <a:solidFill>
                  <a:srgbClr val="FF0000"/>
                </a:solidFill>
                <a:latin typeface="Bodoni MT Black" panose="02070A03080606020203" pitchFamily="18" charset="0"/>
              </a:rPr>
              <a:t>LA LOMBARDIA</a:t>
            </a:r>
            <a:br>
              <a:rPr lang="it-IT" dirty="0"/>
            </a:br>
            <a:endParaRPr lang="it-IT" dirty="0"/>
          </a:p>
        </p:txBody>
      </p:sp>
      <p:pic>
        <p:nvPicPr>
          <p:cNvPr id="7" name="Segnaposto contenuto 6">
            <a:extLst>
              <a:ext uri="{FF2B5EF4-FFF2-40B4-BE49-F238E27FC236}">
                <a16:creationId xmlns:a16="http://schemas.microsoft.com/office/drawing/2014/main" id="{D2C39885-78EC-4D2E-B833-90835A507CA1}"/>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2802577" y="1638796"/>
            <a:ext cx="5652653" cy="4263530"/>
          </a:xfrm>
          <a:prstGeom prst="rect">
            <a:avLst/>
          </a:prstGeom>
          <a:noFill/>
          <a:ln>
            <a:noFill/>
          </a:ln>
        </p:spPr>
      </p:pic>
    </p:spTree>
    <p:extLst>
      <p:ext uri="{BB962C8B-B14F-4D97-AF65-F5344CB8AC3E}">
        <p14:creationId xmlns:p14="http://schemas.microsoft.com/office/powerpoint/2010/main" val="379705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D0886272-6A63-44F5-9EF6-84DEEA174FDD}"/>
              </a:ext>
            </a:extLst>
          </p:cNvPr>
          <p:cNvSpPr>
            <a:spLocks noGrp="1"/>
          </p:cNvSpPr>
          <p:nvPr>
            <p:ph type="body" sz="half" idx="2"/>
          </p:nvPr>
        </p:nvSpPr>
        <p:spPr>
          <a:xfrm>
            <a:off x="2589212" y="446086"/>
            <a:ext cx="3505199" cy="5414963"/>
          </a:xfrm>
        </p:spPr>
        <p:txBody>
          <a:bodyPr>
            <a:normAutofit fontScale="92500" lnSpcReduction="20000"/>
          </a:bodyPr>
          <a:lstStyle/>
          <a:p>
            <a:pPr algn="just">
              <a:lnSpc>
                <a:spcPct val="107000"/>
              </a:lnSpc>
              <a:spcAft>
                <a:spcPts val="800"/>
              </a:spcAft>
            </a:pPr>
            <a:r>
              <a:rPr lang="it-IT" sz="26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Brescia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sorse anch’essa allo sbocco di alcune valli ed è stata edificata in posizione elevata. Oggi il centro è punto di partenza per le magnifiche valli Sabbia, Camonica e Trompia e importante centro industriale.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a:t>
            </a:r>
            <a:r>
              <a:rPr lang="it-IT" sz="1800" b="1" spc="-1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Castello</a:t>
            </a:r>
            <a:r>
              <a:rPr lang="it-IT" sz="1800" spc="-1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r>
              <a:rPr lang="it-IT" sz="18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è uno dei più vasti e articolati complessi fortificati del nord Italia. Risale all'epoca medievale e, in tutta la sua maestosità, domina la città dalla cima del </a:t>
            </a:r>
            <a:r>
              <a:rPr lang="it-IT" sz="1800" b="1" spc="-1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Colle Cidneo</a:t>
            </a:r>
            <a:r>
              <a:rPr lang="it-IT" sz="18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8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Castello presenta un imponente portale, da cui si accede ad un vero e proprio parco fortificato: stradine e giardini si alternano a torri e mura, il tutto coronato da uno dei panorami più spettacolari sulla città e sulle valli adiacenti..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D1E15662-9DDE-49CF-A1C9-3ADA817F854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0177" y="831273"/>
            <a:ext cx="4857007" cy="4702628"/>
          </a:xfrm>
          <a:prstGeom prst="rect">
            <a:avLst/>
          </a:prstGeom>
          <a:noFill/>
          <a:ln>
            <a:noFill/>
          </a:ln>
        </p:spPr>
      </p:pic>
    </p:spTree>
    <p:extLst>
      <p:ext uri="{BB962C8B-B14F-4D97-AF65-F5344CB8AC3E}">
        <p14:creationId xmlns:p14="http://schemas.microsoft.com/office/powerpoint/2010/main" val="144349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0E38ED2-F820-4C05-ABF8-F125F2C3A73E}"/>
              </a:ext>
            </a:extLst>
          </p:cNvPr>
          <p:cNvSpPr>
            <a:spLocks noGrp="1"/>
          </p:cNvSpPr>
          <p:nvPr>
            <p:ph type="body" sz="half" idx="2"/>
          </p:nvPr>
        </p:nvSpPr>
        <p:spPr>
          <a:xfrm>
            <a:off x="2589212" y="446086"/>
            <a:ext cx="3505199" cy="5414963"/>
          </a:xfrm>
        </p:spPr>
        <p:txBody>
          <a:bodyPr>
            <a:normAutofit fontScale="85000" lnSpcReduction="20000"/>
          </a:bodyPr>
          <a:lstStyle/>
          <a:p>
            <a:pPr algn="just">
              <a:lnSpc>
                <a:spcPct val="107000"/>
              </a:lnSpc>
              <a:spcAft>
                <a:spcPts val="800"/>
              </a:spcAft>
            </a:pPr>
            <a:r>
              <a:rPr lang="it-IT" sz="2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Pavia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sorge lungo il Ticino, quasi certamente come stazione di guardia lungo un’importante arteria navigabile e come punto di transito delle strade </a:t>
            </a:r>
            <a:r>
              <a:rPr lang="it-IT" sz="1900" dirty="0" err="1">
                <a:effectLst/>
                <a:latin typeface="Book Antiqua" panose="02040602050305030304" pitchFamily="18" charset="0"/>
                <a:ea typeface="Calibri" panose="020F0502020204030204" pitchFamily="34" charset="0"/>
                <a:cs typeface="Times New Roman" panose="02020603050405020304" pitchFamily="18" charset="0"/>
              </a:rPr>
              <a:t>transappeniniche</a:t>
            </a:r>
            <a:r>
              <a:rPr lang="it-IT" sz="1900" dirty="0">
                <a:effectLst/>
                <a:latin typeface="Book Antiqua" panose="02040602050305030304" pitchFamily="18" charset="0"/>
                <a:ea typeface="Calibri" panose="020F0502020204030204" pitchFamily="34" charset="0"/>
                <a:cs typeface="Times New Roman" panose="02020603050405020304" pitchFamily="18" charset="0"/>
              </a:rPr>
              <a:t>. In seguito è diventato importantissimo mercato agricolo e rinomato centro artistico e culturale (è tra l’altro sede di una antichissima università).</a:t>
            </a:r>
          </a:p>
          <a:p>
            <a:pPr algn="just">
              <a:lnSpc>
                <a:spcPct val="107000"/>
              </a:lnSpc>
              <a:spcAft>
                <a:spcPts val="800"/>
              </a:spcAft>
            </a:pPr>
            <a:r>
              <a:rPr lang="it-IT" sz="19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Gran monumento medioevale di Pavia, il </a:t>
            </a:r>
            <a:r>
              <a:rPr lang="it-IT" sz="1900" b="1" spc="-1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Castello Visconteo </a:t>
            </a:r>
            <a:r>
              <a:rPr lang="it-IT" sz="19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risale al 1360 e fu costruito per volontà di Galeazzo II Visconti. </a:t>
            </a:r>
          </a:p>
          <a:p>
            <a:pPr algn="just">
              <a:lnSpc>
                <a:spcPct val="107000"/>
              </a:lnSpc>
              <a:spcAft>
                <a:spcPts val="800"/>
              </a:spcAft>
            </a:pPr>
            <a:r>
              <a:rPr lang="it-IT" sz="19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Meraviglioso simbolo dell'</a:t>
            </a:r>
            <a:r>
              <a:rPr lang="it-IT" sz="1900" b="1"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età tardogotica lombarda</a:t>
            </a:r>
            <a:r>
              <a:rPr lang="it-IT" sz="19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vi troverete diversi affreschi pregiati. Non mancate la passeggiata lungo il portico decorato che si affaccia sul grande prato verde, anticamente collegato con la </a:t>
            </a:r>
            <a:r>
              <a:rPr lang="it-IT" sz="1900" b="1" spc="-1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Certosa di Pavia</a:t>
            </a:r>
            <a:r>
              <a:rPr lang="it-IT" sz="1900" spc="-1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il monastero a 7 km dalla città.</a:t>
            </a:r>
            <a:endParaRPr lang="it-IT" sz="19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80DE47C8-6563-4963-A2C8-AA881C125B0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65018"/>
            <a:ext cx="4286992" cy="4833257"/>
          </a:xfrm>
          <a:prstGeom prst="rect">
            <a:avLst/>
          </a:prstGeom>
          <a:noFill/>
          <a:ln>
            <a:noFill/>
          </a:ln>
        </p:spPr>
      </p:pic>
    </p:spTree>
    <p:extLst>
      <p:ext uri="{BB962C8B-B14F-4D97-AF65-F5344CB8AC3E}">
        <p14:creationId xmlns:p14="http://schemas.microsoft.com/office/powerpoint/2010/main" val="357399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4EAB6D5-9BEE-48E9-9398-BA3394D443BD}"/>
              </a:ext>
            </a:extLst>
          </p:cNvPr>
          <p:cNvSpPr>
            <a:spLocks noGrp="1"/>
          </p:cNvSpPr>
          <p:nvPr>
            <p:ph type="body" sz="half" idx="2"/>
          </p:nvPr>
        </p:nvSpPr>
        <p:spPr>
          <a:xfrm>
            <a:off x="2589212" y="446086"/>
            <a:ext cx="3505199" cy="5414963"/>
          </a:xfrm>
        </p:spPr>
        <p:txBody>
          <a:bodyPr/>
          <a:lstStyle/>
          <a:p>
            <a:pPr algn="just"/>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Cremona</a:t>
            </a:r>
            <a:r>
              <a:rPr lang="it-IT" sz="2400" dirty="0">
                <a:effectLst/>
                <a:latin typeface="Bodoni MT Black" panose="02070A03080606020203"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fu fondata dai galli Cenomani, pare sui resti di un nucleo etrusco, nei pressi del Po, dalla cui navigazione fino all’Adriatico trasse forse la prima ragione d’esistenza. È un attivissimo centro agricolo e industriale.</a:t>
            </a:r>
          </a:p>
          <a:p>
            <a:pPr algn="just"/>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it-IT" sz="18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Il </a:t>
            </a:r>
            <a:r>
              <a:rPr lang="it-IT"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Museo del Violino </a:t>
            </a:r>
            <a:r>
              <a:rPr lang="it-IT" sz="18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è un museo musicale situato a</a:t>
            </a:r>
            <a:r>
              <a:rPr lang="it-IT" sz="18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 </a:t>
            </a:r>
            <a:r>
              <a:rPr lang="it-IT" sz="1800" dirty="0">
                <a:solidFill>
                  <a:srgbClr val="FF0000"/>
                </a:solidFill>
                <a:latin typeface="Book Antiqua" panose="02040602050305030304" pitchFamily="18" charset="0"/>
                <a:ea typeface="Calibri" panose="020F0502020204030204" pitchFamily="34" charset="0"/>
                <a:cs typeface="Arial" panose="020B0604020202020204" pitchFamily="34" charset="0"/>
              </a:rPr>
              <a:t>Cremona</a:t>
            </a:r>
            <a:r>
              <a:rPr lang="it-IT" sz="18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a:t>
            </a:r>
            <a:r>
              <a:rPr lang="it-IT" sz="18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Il museo è noto soprattutto per la sua collezione di strumenti ad arco che comprende anche violini, viole, violoncelli e contrabbassi di rinomati liutai, tra cui </a:t>
            </a:r>
            <a:r>
              <a:rPr lang="it-IT" sz="1800" dirty="0">
                <a:solidFill>
                  <a:srgbClr val="FF0000"/>
                </a:solidFill>
                <a:latin typeface="Book Antiqua" panose="02040602050305030304" pitchFamily="18" charset="0"/>
                <a:ea typeface="Calibri" panose="020F0502020204030204" pitchFamily="34" charset="0"/>
                <a:cs typeface="Arial" panose="020B0604020202020204" pitchFamily="34" charset="0"/>
              </a:rPr>
              <a:t>Antonio Stradivari</a:t>
            </a:r>
            <a:endPar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DD988720-D9CF-4F9D-B36B-6E22D6CA8B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9569" y="997527"/>
            <a:ext cx="4215739" cy="4417621"/>
          </a:xfrm>
          <a:prstGeom prst="rect">
            <a:avLst/>
          </a:prstGeom>
          <a:noFill/>
          <a:ln>
            <a:noFill/>
          </a:ln>
        </p:spPr>
      </p:pic>
    </p:spTree>
    <p:extLst>
      <p:ext uri="{BB962C8B-B14F-4D97-AF65-F5344CB8AC3E}">
        <p14:creationId xmlns:p14="http://schemas.microsoft.com/office/powerpoint/2010/main" val="41129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C039E63-3E40-44EA-961E-4684B0B2F4AA}"/>
              </a:ext>
            </a:extLst>
          </p:cNvPr>
          <p:cNvSpPr>
            <a:spLocks noGrp="1"/>
          </p:cNvSpPr>
          <p:nvPr>
            <p:ph type="body" sz="half" idx="2"/>
          </p:nvPr>
        </p:nvSpPr>
        <p:spPr>
          <a:xfrm>
            <a:off x="2589212" y="446086"/>
            <a:ext cx="3505199" cy="5645956"/>
          </a:xfrm>
        </p:spPr>
        <p:txBody>
          <a:bodyPr>
            <a:noAutofit/>
          </a:bodyPr>
          <a:lstStyle/>
          <a:p>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Mantova</a:t>
            </a:r>
            <a:r>
              <a:rPr lang="it-IT" dirty="0">
                <a:effectLst/>
                <a:latin typeface="Book Antiqua" panose="02040602050305030304" pitchFamily="18" charset="0"/>
                <a:ea typeface="Calibri" panose="020F0502020204030204" pitchFamily="34" charset="0"/>
                <a:cs typeface="Times New Roman" panose="02020603050405020304" pitchFamily="18" charset="0"/>
              </a:rPr>
              <a:t> ha anch’essa origini etrusche; la sua posizione tra i laghi lascia pensare ad una origine militare o strategica. È un centro agricolo, ma attira anche una forte corrente turistica che trova nella città notevoli monumenti (Palazzo Gonzaga, il Castello).</a:t>
            </a:r>
          </a:p>
          <a:p>
            <a:pPr algn="just">
              <a:lnSpc>
                <a:spcPct val="107000"/>
              </a:lnSpc>
              <a:spcAft>
                <a:spcPts val="800"/>
              </a:spcAft>
            </a:pP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Il </a:t>
            </a:r>
            <a:r>
              <a:rPr lang="it-IT" b="1" dirty="0">
                <a:solidFill>
                  <a:srgbClr val="FF0000"/>
                </a:solidFill>
                <a:effectLst/>
                <a:latin typeface="Book Antiqua" panose="02040602050305030304" pitchFamily="18" charset="0"/>
                <a:ea typeface="Calibri" panose="020F0502020204030204" pitchFamily="34" charset="0"/>
                <a:cs typeface="Tahoma" panose="020B0604030504040204" pitchFamily="34" charset="0"/>
              </a:rPr>
              <a:t>Palazzo Ducale</a:t>
            </a: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è stata la residenza principale dei </a:t>
            </a:r>
            <a:r>
              <a:rPr lang="it-IT" b="1" dirty="0">
                <a:solidFill>
                  <a:srgbClr val="FF0000"/>
                </a:solidFill>
                <a:effectLst/>
                <a:latin typeface="Book Antiqua" panose="02040602050305030304" pitchFamily="18" charset="0"/>
                <a:ea typeface="Calibri" panose="020F0502020204030204" pitchFamily="34" charset="0"/>
                <a:cs typeface="Tahoma" panose="020B0604030504040204" pitchFamily="34" charset="0"/>
              </a:rPr>
              <a:t>Gonzaga</a:t>
            </a: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signori, marchesi ed infine duchi della</a:t>
            </a:r>
            <a:r>
              <a:rPr lang="it-IT" b="1"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città di Mantova</a:t>
            </a: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Assunse la denominazione di </a:t>
            </a:r>
            <a:r>
              <a:rPr lang="it-IT" b="1" dirty="0">
                <a:solidFill>
                  <a:srgbClr val="FF0000"/>
                </a:solidFill>
                <a:effectLst/>
                <a:latin typeface="Book Antiqua" panose="02040602050305030304" pitchFamily="18" charset="0"/>
                <a:ea typeface="Calibri" panose="020F0502020204030204" pitchFamily="34" charset="0"/>
                <a:cs typeface="Tahoma" panose="020B0604030504040204" pitchFamily="34" charset="0"/>
              </a:rPr>
              <a:t>Palazzo Reale</a:t>
            </a:r>
            <a:r>
              <a:rPr lang="it-IT" dirty="0">
                <a:solidFill>
                  <a:srgbClr val="FF0000"/>
                </a:solidFill>
                <a:effectLst/>
                <a:latin typeface="Book Antiqua" panose="02040602050305030304" pitchFamily="18" charset="0"/>
                <a:ea typeface="Calibri" panose="020F0502020204030204" pitchFamily="34" charset="0"/>
                <a:cs typeface="Tahoma" panose="020B0604030504040204" pitchFamily="34" charset="0"/>
              </a:rPr>
              <a:t> </a:t>
            </a: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durante la dominazione austriaca a partire dall'epoca di</a:t>
            </a:r>
            <a:r>
              <a:rPr lang="it-IT" b="1"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Maria Teresa d'Austria</a:t>
            </a:r>
            <a:r>
              <a:rPr lang="it-IT" dirty="0">
                <a:solidFill>
                  <a:srgbClr val="000000"/>
                </a:solidFill>
                <a:effectLst/>
                <a:latin typeface="Book Antiqua" panose="02040602050305030304" pitchFamily="18" charset="0"/>
                <a:ea typeface="Calibri" panose="020F0502020204030204" pitchFamily="34" charset="0"/>
                <a:cs typeface="Tahoma" panose="020B0604030504040204" pitchFamily="34" charset="0"/>
              </a:rPr>
              <a:t> regnante.</a:t>
            </a:r>
            <a:endParaRPr lang="it-IT" dirty="0">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it-IT" dirty="0">
                <a:effectLst/>
                <a:latin typeface="Book Antiqua" panose="02040602050305030304" pitchFamily="18" charset="0"/>
                <a:ea typeface="Calibri" panose="020F0502020204030204" pitchFamily="34" charset="0"/>
                <a:cs typeface="Times New Roman" panose="02020603050405020304" pitchFamily="18" charset="0"/>
              </a:rPr>
              <a:t>Il </a:t>
            </a:r>
            <a:r>
              <a:rPr lang="it-IT"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Museo di Palazzo Ducale </a:t>
            </a:r>
            <a:r>
              <a:rPr lang="it-IT" dirty="0">
                <a:effectLst/>
                <a:latin typeface="Book Antiqua" panose="02040602050305030304" pitchFamily="18" charset="0"/>
                <a:ea typeface="Calibri" panose="020F0502020204030204" pitchFamily="34" charset="0"/>
                <a:cs typeface="Times New Roman" panose="02020603050405020304" pitchFamily="18" charset="0"/>
              </a:rPr>
              <a:t>raccoglie importanti collezioni di varie proprietà (statale, comunale, etc.) e di varia natura: sculture, dipinti, mobili, arazzi. </a:t>
            </a:r>
            <a:r>
              <a:rPr lang="it-IT"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Ogni </a:t>
            </a:r>
            <a:r>
              <a:rPr lang="it-IT" dirty="0">
                <a:solidFill>
                  <a:srgbClr val="000000"/>
                </a:solidFill>
                <a:latin typeface="Book Antiqua" panose="02040602050305030304" pitchFamily="18" charset="0"/>
                <a:ea typeface="Calibri" panose="020F0502020204030204" pitchFamily="34" charset="0"/>
                <a:cs typeface="Arial" panose="020B0604020202020204" pitchFamily="34" charset="0"/>
              </a:rPr>
              <a:t>duca</a:t>
            </a:r>
            <a:r>
              <a:rPr lang="it-IT"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ha voluto aggiungere un'ala per sé e per le proprie opere d'arte, il risultato è un'area di più di 35.000 </a:t>
            </a:r>
            <a:r>
              <a:rPr lang="it-IT" dirty="0">
                <a:solidFill>
                  <a:srgbClr val="000000"/>
                </a:solidFill>
                <a:latin typeface="Book Antiqua" panose="02040602050305030304" pitchFamily="18" charset="0"/>
                <a:ea typeface="Calibri" panose="020F0502020204030204" pitchFamily="34" charset="0"/>
                <a:cs typeface="Arial" panose="020B0604020202020204" pitchFamily="34" charset="0"/>
              </a:rPr>
              <a:t>m²</a:t>
            </a:r>
            <a:r>
              <a:rPr lang="it-IT"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che ne fanno la sesta </a:t>
            </a:r>
            <a:r>
              <a:rPr lang="it-IT" dirty="0">
                <a:solidFill>
                  <a:srgbClr val="000000"/>
                </a:solidFill>
                <a:latin typeface="Book Antiqua" panose="02040602050305030304" pitchFamily="18" charset="0"/>
                <a:ea typeface="Calibri" panose="020F0502020204030204" pitchFamily="34" charset="0"/>
                <a:cs typeface="Arial" panose="020B0604020202020204" pitchFamily="34" charset="0"/>
              </a:rPr>
              <a:t>reggia</a:t>
            </a:r>
            <a:r>
              <a:rPr lang="it-IT"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più estesa in Europa.</a:t>
            </a:r>
            <a:endParaRPr lang="it-IT" dirty="0"/>
          </a:p>
        </p:txBody>
      </p:sp>
      <p:pic>
        <p:nvPicPr>
          <p:cNvPr id="5" name="Segnaposto contenuto 4">
            <a:extLst>
              <a:ext uri="{FF2B5EF4-FFF2-40B4-BE49-F238E27FC236}">
                <a16:creationId xmlns:a16="http://schemas.microsoft.com/office/drawing/2014/main" id="{2FEEC946-ECE2-4D6F-B61F-B1DD9024D0D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2078" y="878774"/>
            <a:ext cx="3170712" cy="4821381"/>
          </a:xfrm>
          <a:prstGeom prst="rect">
            <a:avLst/>
          </a:prstGeom>
          <a:noFill/>
          <a:ln>
            <a:noFill/>
          </a:ln>
        </p:spPr>
      </p:pic>
    </p:spTree>
    <p:extLst>
      <p:ext uri="{BB962C8B-B14F-4D97-AF65-F5344CB8AC3E}">
        <p14:creationId xmlns:p14="http://schemas.microsoft.com/office/powerpoint/2010/main" val="3029645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2D4288F-2D13-4F66-BCCD-665F2734F112}"/>
              </a:ext>
            </a:extLst>
          </p:cNvPr>
          <p:cNvSpPr>
            <a:spLocks noGrp="1"/>
          </p:cNvSpPr>
          <p:nvPr>
            <p:ph type="body" sz="half" idx="2"/>
          </p:nvPr>
        </p:nvSpPr>
        <p:spPr>
          <a:xfrm>
            <a:off x="2589212" y="446086"/>
            <a:ext cx="3505199" cy="5681581"/>
          </a:xfrm>
        </p:spPr>
        <p:txBody>
          <a:bodyPr>
            <a:normAutofit fontScale="25000" lnSpcReduction="20000"/>
          </a:bodyPr>
          <a:lstStyle/>
          <a:p>
            <a:pPr algn="just">
              <a:lnSpc>
                <a:spcPct val="107000"/>
              </a:lnSpc>
              <a:spcAft>
                <a:spcPts val="800"/>
              </a:spcAft>
            </a:pPr>
            <a:r>
              <a:rPr lang="it-IT" sz="96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Monza </a:t>
            </a:r>
            <a:r>
              <a:rPr lang="it-IT" sz="9600" b="1" dirty="0">
                <a:effectLst/>
                <a:latin typeface="Bodoni MT Black" panose="02070A03080606020203" pitchFamily="18" charset="0"/>
                <a:ea typeface="Calibri" panose="020F0502020204030204" pitchFamily="34" charset="0"/>
                <a:cs typeface="Times New Roman" panose="02020603050405020304" pitchFamily="18" charset="0"/>
              </a:rPr>
              <a:t>  </a:t>
            </a:r>
            <a:endParaRPr lang="it-IT" sz="9600" dirty="0">
              <a:effectLst/>
              <a:latin typeface="Bodoni MT Black" panose="02070A030806060202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5600" b="1"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Monza</a:t>
            </a:r>
            <a:r>
              <a:rPr lang="it-IT" sz="56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a:t>
            </a:r>
            <a:r>
              <a:rPr lang="it-IT" sz="56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5600" dirty="0">
                <a:solidFill>
                  <a:srgbClr val="000000"/>
                </a:solidFill>
                <a:latin typeface="Book Antiqua" panose="02040602050305030304" pitchFamily="18" charset="0"/>
                <a:ea typeface="Calibri" panose="020F0502020204030204" pitchFamily="34" charset="0"/>
                <a:cs typeface="Arial" panose="020B0604020202020204" pitchFamily="34" charset="0"/>
              </a:rPr>
              <a:t>capoluogo</a:t>
            </a:r>
            <a:r>
              <a:rPr lang="it-IT" sz="56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della provincia di Monza e della Brianza in </a:t>
            </a:r>
            <a:r>
              <a:rPr lang="it-IT" sz="5600" dirty="0">
                <a:solidFill>
                  <a:srgbClr val="000000"/>
                </a:solidFill>
                <a:latin typeface="Book Antiqua" panose="02040602050305030304" pitchFamily="18" charset="0"/>
                <a:ea typeface="Calibri" panose="020F0502020204030204" pitchFamily="34" charset="0"/>
                <a:cs typeface="Arial" panose="020B0604020202020204" pitchFamily="34" charset="0"/>
              </a:rPr>
              <a:t>Lombardia</a:t>
            </a:r>
            <a:r>
              <a:rPr lang="it-IT" sz="56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è centro di </a:t>
            </a:r>
            <a:r>
              <a:rPr lang="it-IT" sz="5600" dirty="0">
                <a:solidFill>
                  <a:schemeClr val="tx1"/>
                </a:solidFill>
                <a:latin typeface="Book Antiqua" panose="02040602050305030304" pitchFamily="18" charset="0"/>
                <a:ea typeface="Calibri" panose="020F0502020204030204" pitchFamily="34" charset="0"/>
                <a:cs typeface="Arial" panose="020B0604020202020204" pitchFamily="34" charset="0"/>
              </a:rPr>
              <a:t>una delle più produttive aree d’Europa</a:t>
            </a:r>
            <a:r>
              <a:rPr lang="it-IT" sz="5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È nota anche per la presenza </a:t>
            </a:r>
            <a:r>
              <a:rPr lang="it-IT" sz="56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dell'</a:t>
            </a:r>
            <a:r>
              <a:rPr lang="it-IT" sz="5600" b="1" dirty="0">
                <a:solidFill>
                  <a:srgbClr val="FF0000"/>
                </a:solidFill>
                <a:latin typeface="Book Antiqua" panose="02040602050305030304" pitchFamily="18" charset="0"/>
                <a:ea typeface="Calibri" panose="020F0502020204030204" pitchFamily="34" charset="0"/>
                <a:cs typeface="Arial" panose="020B0604020202020204" pitchFamily="34" charset="0"/>
              </a:rPr>
              <a:t>Autodromo nazionale.</a:t>
            </a:r>
            <a:endParaRPr lang="it-IT" sz="56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endParaRPr>
          </a:p>
          <a:p>
            <a:pPr algn="just"/>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La città sorge nell'alta pianura </a:t>
            </a:r>
            <a:r>
              <a:rPr lang="it-IT" sz="56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lombarda</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ad una quota di 162 metri s.l.m.; il centro di Monza dista circa 10 chilometri dal centro di </a:t>
            </a:r>
            <a:r>
              <a:rPr lang="it-IT" sz="56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Milano</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e circa 40 chilometri da </a:t>
            </a:r>
            <a:r>
              <a:rPr lang="it-IT" sz="56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Lecco</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e </a:t>
            </a:r>
            <a:r>
              <a:rPr lang="it-IT" sz="56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Como</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a:t>
            </a:r>
            <a:endParaRPr lang="it-IT" sz="5600" dirty="0">
              <a:effectLst/>
              <a:latin typeface="Book Antiqua" panose="02040602050305030304" pitchFamily="18" charset="0"/>
              <a:ea typeface="Times New Roman" panose="02020603050405020304" pitchFamily="18" charset="0"/>
            </a:endParaRPr>
          </a:p>
          <a:p>
            <a:pPr algn="just"/>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Il suo territorio è attraversato da nord a sud dal </a:t>
            </a:r>
            <a:r>
              <a:rPr lang="it-IT" sz="56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fiume </a:t>
            </a:r>
            <a:r>
              <a:rPr lang="it-IT" sz="56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Lambro</a:t>
            </a:r>
            <a:r>
              <a:rPr lang="it-IT" sz="56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a:t>
            </a:r>
            <a:endParaRPr lang="it-IT" sz="5600" dirty="0">
              <a:effectLst/>
              <a:latin typeface="Book Antiqua" panose="02040602050305030304" pitchFamily="18" charset="0"/>
              <a:ea typeface="Times New Roman" panose="02020603050405020304" pitchFamily="18" charset="0"/>
            </a:endParaRPr>
          </a:p>
          <a:p>
            <a:pPr algn="just">
              <a:lnSpc>
                <a:spcPct val="107000"/>
              </a:lnSpc>
              <a:spcBef>
                <a:spcPts val="600"/>
              </a:spcBef>
              <a:spcAft>
                <a:spcPts val="600"/>
              </a:spcAft>
            </a:pP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La </a:t>
            </a:r>
            <a:r>
              <a:rPr lang="it-IT" sz="56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Villa Reale di Monza</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chiamata anche </a:t>
            </a:r>
            <a:r>
              <a:rPr lang="it-IT" sz="5600" i="1"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Reggia di Monza</a:t>
            </a: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è un grande palazzo in stile neoclassico realizzato a Monza dagli Asburgo - quale residenza privata - durante la dominazione austriaca del XVIII secolo.</a:t>
            </a:r>
            <a:endParaRPr lang="it-IT" sz="56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56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Diventato residenza del viceré con il Regno d'Italia Napoleonico, perde sempre di più tale funzione durante il Regno d'Italia dei Savoia, ultimi Reali ad utilizzarlo. Attualmente ospita mostre, esposizioni e in un'ala anche il Liceo Artistico di Monza.</a:t>
            </a:r>
            <a:endParaRPr lang="it-IT" sz="56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D46246A4-26B2-434D-8943-C707F59F2A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3013" y="1696244"/>
            <a:ext cx="5181600" cy="2914650"/>
          </a:xfrm>
          <a:prstGeom prst="rect">
            <a:avLst/>
          </a:prstGeom>
          <a:noFill/>
          <a:ln>
            <a:noFill/>
          </a:ln>
        </p:spPr>
      </p:pic>
    </p:spTree>
    <p:extLst>
      <p:ext uri="{BB962C8B-B14F-4D97-AF65-F5344CB8AC3E}">
        <p14:creationId xmlns:p14="http://schemas.microsoft.com/office/powerpoint/2010/main" val="23838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66A04D3-665C-4AC1-ADB5-C8FC93FD8AD1}"/>
              </a:ext>
            </a:extLst>
          </p:cNvPr>
          <p:cNvSpPr>
            <a:spLocks noGrp="1"/>
          </p:cNvSpPr>
          <p:nvPr>
            <p:ph type="body" sz="half" idx="2"/>
          </p:nvPr>
        </p:nvSpPr>
        <p:spPr>
          <a:xfrm>
            <a:off x="2589212" y="446086"/>
            <a:ext cx="3505199" cy="5414963"/>
          </a:xfrm>
        </p:spPr>
        <p:txBody>
          <a:bodyPr>
            <a:normAutofit fontScale="92500" lnSpcReduction="10000"/>
          </a:bodyPr>
          <a:lstStyle/>
          <a:p>
            <a:pPr algn="just">
              <a:lnSpc>
                <a:spcPct val="107000"/>
              </a:lnSpc>
              <a:spcAft>
                <a:spcPts val="800"/>
              </a:spcAft>
            </a:pPr>
            <a:r>
              <a:rPr lang="it-IT" sz="2600" b="1" dirty="0">
                <a:solidFill>
                  <a:srgbClr val="FF0000"/>
                </a:solidFill>
                <a:effectLst/>
                <a:latin typeface="Bodoni MT Black" panose="02070A03080606020203" pitchFamily="18" charset="0"/>
                <a:ea typeface="Calibri" panose="020F0502020204030204" pitchFamily="34" charset="0"/>
                <a:cs typeface="Arial" panose="020B0604020202020204" pitchFamily="34" charset="0"/>
              </a:rPr>
              <a:t>Lodi</a:t>
            </a:r>
            <a:endParaRPr lang="it-IT" sz="2600" dirty="0">
              <a:effectLst/>
              <a:latin typeface="Bodoni MT Black" panose="02070A030806060202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Il territorio di Lodi  è situato nella parte centro-meridionale della </a:t>
            </a:r>
            <a:r>
              <a:rPr lang="it-IT" sz="1500" dirty="0">
                <a:solidFill>
                  <a:srgbClr val="FF0000"/>
                </a:solidFill>
                <a:latin typeface="Book Antiqua" panose="02040602050305030304" pitchFamily="18" charset="0"/>
                <a:ea typeface="Calibri" panose="020F0502020204030204" pitchFamily="34" charset="0"/>
                <a:cs typeface="Arial" panose="020B0604020202020204" pitchFamily="34" charset="0"/>
              </a:rPr>
              <a:t>Lombardia,</a:t>
            </a: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nella fascia nota come «</a:t>
            </a:r>
            <a:r>
              <a:rPr lang="it-IT" sz="1500" dirty="0">
                <a:solidFill>
                  <a:srgbClr val="FF0000"/>
                </a:solidFill>
                <a:latin typeface="Book Antiqua" panose="02040602050305030304" pitchFamily="18" charset="0"/>
                <a:ea typeface="Calibri" panose="020F0502020204030204" pitchFamily="34" charset="0"/>
                <a:cs typeface="Arial" panose="020B0604020202020204" pitchFamily="34" charset="0"/>
              </a:rPr>
              <a:t>bassa pianura</a:t>
            </a:r>
            <a:r>
              <a:rPr lang="it-IT" sz="15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a:t>
            </a: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Il nucleo più antico della città sorge sul colle </a:t>
            </a:r>
            <a:r>
              <a:rPr lang="it-IT" sz="1500" dirty="0" err="1">
                <a:solidFill>
                  <a:srgbClr val="202122"/>
                </a:solidFill>
                <a:effectLst/>
                <a:latin typeface="Book Antiqua" panose="02040602050305030304" pitchFamily="18" charset="0"/>
                <a:ea typeface="Calibri" panose="020F0502020204030204" pitchFamily="34" charset="0"/>
                <a:cs typeface="Arial" panose="020B0604020202020204" pitchFamily="34" charset="0"/>
              </a:rPr>
              <a:t>Eghezzone</a:t>
            </a: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un'altura di forma approssimativamente trapezoidale</a:t>
            </a:r>
            <a:r>
              <a:rPr lang="it-IT" sz="1500" baseline="300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a:t>
            </a: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ubicata sulla riva destra del fiume </a:t>
            </a:r>
            <a:r>
              <a:rPr lang="it-IT" sz="1500" dirty="0">
                <a:solidFill>
                  <a:srgbClr val="FF0000"/>
                </a:solidFill>
                <a:latin typeface="Book Antiqua" panose="02040602050305030304" pitchFamily="18" charset="0"/>
                <a:ea typeface="Calibri" panose="020F0502020204030204" pitchFamily="34" charset="0"/>
                <a:cs typeface="Arial" panose="020B0604020202020204" pitchFamily="34" charset="0"/>
              </a:rPr>
              <a:t>Adda</a:t>
            </a:r>
            <a:r>
              <a:rPr lang="it-IT" sz="15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 il resto del centro abitato si trova in parte su un terrazzo morfologico creato dall'opera. di </a:t>
            </a:r>
            <a:r>
              <a:rPr lang="it-IT" sz="1500" dirty="0">
                <a:solidFill>
                  <a:schemeClr val="tx1"/>
                </a:solidFill>
                <a:latin typeface="Book Antiqua" panose="02040602050305030304" pitchFamily="18" charset="0"/>
                <a:ea typeface="Calibri" panose="020F0502020204030204" pitchFamily="34" charset="0"/>
                <a:cs typeface="Arial" panose="020B0604020202020204" pitchFamily="34" charset="0"/>
              </a:rPr>
              <a:t>erosione</a:t>
            </a:r>
            <a:r>
              <a:rPr lang="it-IT" sz="1500" dirty="0">
                <a:solidFill>
                  <a:srgbClr val="202122"/>
                </a:solidFill>
                <a:effectLst/>
                <a:latin typeface="Book Antiqua" panose="02040602050305030304" pitchFamily="18" charset="0"/>
                <a:ea typeface="Calibri" panose="020F0502020204030204" pitchFamily="34" charset="0"/>
                <a:cs typeface="Arial" panose="020B0604020202020204" pitchFamily="34" charset="0"/>
              </a:rPr>
              <a:t> del fiume.</a:t>
            </a:r>
          </a:p>
          <a:p>
            <a:pPr algn="just"/>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La </a:t>
            </a:r>
            <a:r>
              <a:rPr lang="it-IT" sz="1500" b="1" dirty="0">
                <a:solidFill>
                  <a:srgbClr val="FF0000"/>
                </a:solidFill>
                <a:effectLst/>
                <a:latin typeface="Book Antiqua" panose="02040602050305030304" pitchFamily="18" charset="0"/>
                <a:ea typeface="Times New Roman" panose="02020603050405020304" pitchFamily="18" charset="0"/>
                <a:cs typeface="Arial" panose="020B0604020202020204" pitchFamily="34" charset="0"/>
              </a:rPr>
              <a:t>basilica cattedrale della Vergine Assunta</a:t>
            </a:r>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comunemente nota come </a:t>
            </a:r>
            <a:r>
              <a:rPr lang="it-IT" sz="1500" b="1"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duomo</a:t>
            </a:r>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è il </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principale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luogo di culto</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cattolico</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della città di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Lodi</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in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Lombardia</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sede vescovile</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della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diocesi omonima</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a:t>
            </a:r>
            <a:endParaRPr lang="it-IT" sz="1500" dirty="0">
              <a:effectLst/>
              <a:latin typeface="Book Antiqua" panose="02040602050305030304" pitchFamily="18" charset="0"/>
              <a:ea typeface="Times New Roman" panose="02020603050405020304" pitchFamily="18" charset="0"/>
            </a:endParaRPr>
          </a:p>
          <a:p>
            <a:pPr algn="just"/>
            <a:r>
              <a:rPr lang="it-IT"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È una delle chiese più grandi della </a:t>
            </a:r>
            <a:r>
              <a:rPr lang="it-IT"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Lombardia</a:t>
            </a:r>
            <a:r>
              <a:rPr lang="it-IT"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 e il monumento più antico di Lodi: la prima pietra dell'edificio, infatti, venne </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simbolicamente </a:t>
            </a:r>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posta il 3 agosto </a:t>
            </a:r>
            <a:r>
              <a:rPr lang="it-IT" sz="1500" dirty="0">
                <a:solidFill>
                  <a:srgbClr val="000000"/>
                </a:solidFill>
                <a:latin typeface="Book Antiqua" panose="02040602050305030304" pitchFamily="18" charset="0"/>
                <a:ea typeface="Times New Roman" panose="02020603050405020304" pitchFamily="18" charset="0"/>
                <a:cs typeface="Arial" panose="020B0604020202020204" pitchFamily="34" charset="0"/>
              </a:rPr>
              <a:t>1158</a:t>
            </a:r>
            <a:r>
              <a:rPr lang="it-IT" sz="1500" dirty="0">
                <a:solidFill>
                  <a:srgbClr val="000000"/>
                </a:solidFill>
                <a:effectLst/>
                <a:latin typeface="Book Antiqua" panose="02040602050305030304" pitchFamily="18" charset="0"/>
                <a:ea typeface="Times New Roman" panose="02020603050405020304" pitchFamily="18" charset="0"/>
                <a:cs typeface="Arial" panose="020B0604020202020204" pitchFamily="34" charset="0"/>
              </a:rPr>
              <a:t>,</a:t>
            </a:r>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 giorno stesso della fondazione della città</a:t>
            </a:r>
            <a:r>
              <a:rPr lang="it-IT" sz="1500" baseline="300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a:t>
            </a:r>
            <a:r>
              <a:rPr lang="it-IT" sz="1500" dirty="0">
                <a:solidFill>
                  <a:srgbClr val="202122"/>
                </a:solidFill>
                <a:effectLst/>
                <a:latin typeface="Book Antiqua" panose="02040602050305030304" pitchFamily="18" charset="0"/>
                <a:ea typeface="Times New Roman" panose="02020603050405020304" pitchFamily="18" charset="0"/>
                <a:cs typeface="Arial" panose="020B0604020202020204" pitchFamily="34" charset="0"/>
              </a:rPr>
              <a:t>.</a:t>
            </a:r>
            <a:endParaRPr lang="it-IT" sz="15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it-IT" dirty="0"/>
          </a:p>
        </p:txBody>
      </p:sp>
      <p:pic>
        <p:nvPicPr>
          <p:cNvPr id="5" name="Segnaposto contenuto 4">
            <a:extLst>
              <a:ext uri="{FF2B5EF4-FFF2-40B4-BE49-F238E27FC236}">
                <a16:creationId xmlns:a16="http://schemas.microsoft.com/office/drawing/2014/main" id="{3921A69B-1496-4100-87AB-67DCFC9E31D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7828" y="446088"/>
            <a:ext cx="4331969" cy="5414962"/>
          </a:xfrm>
          <a:prstGeom prst="rect">
            <a:avLst/>
          </a:prstGeom>
          <a:noFill/>
          <a:ln>
            <a:noFill/>
          </a:ln>
        </p:spPr>
      </p:pic>
    </p:spTree>
    <p:extLst>
      <p:ext uri="{BB962C8B-B14F-4D97-AF65-F5344CB8AC3E}">
        <p14:creationId xmlns:p14="http://schemas.microsoft.com/office/powerpoint/2010/main" val="135824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E709BB-7570-49E0-8DF9-88711559C79D}"/>
              </a:ext>
            </a:extLst>
          </p:cNvPr>
          <p:cNvSpPr>
            <a:spLocks noGrp="1"/>
          </p:cNvSpPr>
          <p:nvPr>
            <p:ph type="title"/>
          </p:nvPr>
        </p:nvSpPr>
        <p:spPr>
          <a:xfrm>
            <a:off x="2592924" y="624109"/>
            <a:ext cx="8911687" cy="1857833"/>
          </a:xfrm>
        </p:spPr>
        <p:txBody>
          <a:bodyPr>
            <a:normAutofit fontScale="90000"/>
          </a:bodyPr>
          <a:lstStyle/>
          <a:p>
            <a:pPr algn="just">
              <a:lnSpc>
                <a:spcPct val="107000"/>
              </a:lnSpc>
              <a:spcAft>
                <a:spcPts val="800"/>
              </a:spcAft>
            </a:pPr>
            <a:r>
              <a:rPr lang="it-IT" sz="2700" b="1" dirty="0">
                <a:solidFill>
                  <a:srgbClr val="FF0000"/>
                </a:solidFill>
                <a:effectLst/>
                <a:latin typeface="Bodoni MT Black" panose="02070A03080606020203" pitchFamily="18" charset="0"/>
                <a:ea typeface="Calibri" panose="020F0502020204030204" pitchFamily="34" charset="0"/>
                <a:cs typeface="Arial" panose="020B0604020202020204" pitchFamily="34" charset="0"/>
              </a:rPr>
              <a:t>Lecco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600" dirty="0">
                <a:effectLst/>
                <a:latin typeface="Book Antiqua" panose="02040602050305030304" pitchFamily="18" charset="0"/>
                <a:ea typeface="Calibri" panose="020F0502020204030204" pitchFamily="34" charset="0"/>
                <a:cs typeface="Arial" panose="020B0604020202020204" pitchFamily="34" charset="0"/>
              </a:rPr>
              <a:t>Nota per essere il luogo in cui lo scrittore </a:t>
            </a:r>
            <a:r>
              <a:rPr lang="it-IT" sz="1600" dirty="0">
                <a:solidFill>
                  <a:srgbClr val="FF0000"/>
                </a:solidFill>
                <a:latin typeface="Book Antiqua" panose="02040602050305030304" pitchFamily="18" charset="0"/>
                <a:ea typeface="Calibri" panose="020F0502020204030204" pitchFamily="34" charset="0"/>
                <a:cs typeface="Arial" panose="020B0604020202020204" pitchFamily="34" charset="0"/>
              </a:rPr>
              <a:t>Alessandro Manzoni  </a:t>
            </a:r>
            <a:r>
              <a:rPr lang="it-IT" sz="1600" dirty="0">
                <a:effectLst/>
                <a:latin typeface="Book Antiqua" panose="02040602050305030304" pitchFamily="18" charset="0"/>
                <a:ea typeface="Calibri" panose="020F0502020204030204" pitchFamily="34" charset="0"/>
                <a:cs typeface="Arial" panose="020B0604020202020204" pitchFamily="34" charset="0"/>
              </a:rPr>
              <a:t>ambientò </a:t>
            </a:r>
            <a:r>
              <a:rPr lang="it-IT" sz="1600" i="1" dirty="0">
                <a:solidFill>
                  <a:srgbClr val="FF0000"/>
                </a:solidFill>
                <a:latin typeface="Book Antiqua" panose="02040602050305030304" pitchFamily="18" charset="0"/>
                <a:ea typeface="Calibri" panose="020F0502020204030204" pitchFamily="34" charset="0"/>
                <a:cs typeface="Arial" panose="020B0604020202020204" pitchFamily="34" charset="0"/>
              </a:rPr>
              <a:t>I promessi sposi</a:t>
            </a:r>
            <a:r>
              <a:rPr lang="it-IT" sz="1600" dirty="0">
                <a:effectLst/>
                <a:latin typeface="Book Antiqua" panose="02040602050305030304" pitchFamily="18" charset="0"/>
                <a:ea typeface="Calibri" panose="020F0502020204030204" pitchFamily="34" charset="0"/>
                <a:cs typeface="Arial" panose="020B0604020202020204" pitchFamily="34" charset="0"/>
              </a:rPr>
              <a:t>, la città è situata in uno dei vertici del</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it-IT" sz="1600" dirty="0">
                <a:solidFill>
                  <a:srgbClr val="FF0000"/>
                </a:solidFill>
                <a:latin typeface="Book Antiqua" panose="02040602050305030304" pitchFamily="18" charset="0"/>
                <a:ea typeface="Calibri" panose="020F0502020204030204" pitchFamily="34" charset="0"/>
                <a:cs typeface="Arial" panose="020B0604020202020204" pitchFamily="34" charset="0"/>
              </a:rPr>
              <a:t>Triangolo Lariano</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sulla sinistra idrografica dell'</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Adda</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oltre ad affacciarsi sul </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ramo orientale</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del </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lago di Como</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ed è compresa nelle </a:t>
            </a:r>
            <a:r>
              <a:rPr lang="it-IT" sz="16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prealpi</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orobiche</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tra il </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gruppo delle </a:t>
            </a:r>
            <a:r>
              <a:rPr lang="it-IT" sz="1600" dirty="0">
                <a:solidFill>
                  <a:srgbClr val="FF0000"/>
                </a:solidFill>
                <a:latin typeface="Book Antiqua" panose="02040602050305030304" pitchFamily="18" charset="0"/>
                <a:ea typeface="Calibri" panose="020F0502020204030204" pitchFamily="34" charset="0"/>
                <a:cs typeface="Arial" panose="020B0604020202020204" pitchFamily="34" charset="0"/>
              </a:rPr>
              <a:t>Grigne</a:t>
            </a:r>
            <a:r>
              <a:rPr lang="it-IT" sz="1600"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 e il </a:t>
            </a:r>
            <a:r>
              <a:rPr lang="it-IT" sz="1600" dirty="0">
                <a:solidFill>
                  <a:srgbClr val="FF0000"/>
                </a:solidFill>
                <a:latin typeface="Book Antiqua" panose="02040602050305030304" pitchFamily="18" charset="0"/>
                <a:ea typeface="Calibri" panose="020F0502020204030204" pitchFamily="34" charset="0"/>
                <a:cs typeface="Arial" panose="020B0604020202020204" pitchFamily="34" charset="0"/>
              </a:rPr>
              <a:t>Resegone</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br>
              <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Morfologicamente il territorio lecchese è il risultato delle numerose glaciazioni che hanno colpito il pianeta, circostanza ben evidente nell'aspetto delle montagne circostanti, una su tutte la </a:t>
            </a:r>
            <a:r>
              <a:rPr lang="it-IT" sz="1600" dirty="0">
                <a:solidFill>
                  <a:schemeClr val="tx1"/>
                </a:solidFill>
                <a:latin typeface="Book Antiqua" panose="02040602050305030304" pitchFamily="18" charset="0"/>
                <a:ea typeface="Calibri" panose="020F0502020204030204" pitchFamily="34" charset="0"/>
                <a:cs typeface="Arial" panose="020B0604020202020204" pitchFamily="34" charset="0"/>
              </a:rPr>
              <a:t>Grigna</a:t>
            </a:r>
            <a:r>
              <a:rPr lang="it-IT" sz="16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che mostrano tutte le caratteristiche dell'escavazione glaciale.</a:t>
            </a:r>
            <a:br>
              <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it-IT" sz="1600" dirty="0">
              <a:solidFill>
                <a:schemeClr val="tx1"/>
              </a:solidFill>
            </a:endParaRPr>
          </a:p>
        </p:txBody>
      </p:sp>
      <p:pic>
        <p:nvPicPr>
          <p:cNvPr id="5" name="Segnaposto contenuto 4">
            <a:extLst>
              <a:ext uri="{FF2B5EF4-FFF2-40B4-BE49-F238E27FC236}">
                <a16:creationId xmlns:a16="http://schemas.microsoft.com/office/drawing/2014/main" id="{EAC0CF97-DAF1-4EAB-BD27-56B3BFDEE10F}"/>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90701" y="2755075"/>
            <a:ext cx="3383880" cy="2232056"/>
          </a:xfrm>
          <a:prstGeom prst="rect">
            <a:avLst/>
          </a:prstGeom>
          <a:noFill/>
          <a:ln>
            <a:noFill/>
          </a:ln>
        </p:spPr>
      </p:pic>
      <p:pic>
        <p:nvPicPr>
          <p:cNvPr id="6" name="Segnaposto contenuto 5">
            <a:extLst>
              <a:ext uri="{FF2B5EF4-FFF2-40B4-BE49-F238E27FC236}">
                <a16:creationId xmlns:a16="http://schemas.microsoft.com/office/drawing/2014/main" id="{D54D1D9C-5CB8-436D-BAB2-7DCE22170730}"/>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83335" y="2755075"/>
            <a:ext cx="3093409" cy="2286825"/>
          </a:xfrm>
          <a:prstGeom prst="rect">
            <a:avLst/>
          </a:prstGeom>
          <a:noFill/>
          <a:ln>
            <a:noFill/>
          </a:ln>
        </p:spPr>
      </p:pic>
      <p:graphicFrame>
        <p:nvGraphicFramePr>
          <p:cNvPr id="7" name="Tabella 7">
            <a:extLst>
              <a:ext uri="{FF2B5EF4-FFF2-40B4-BE49-F238E27FC236}">
                <a16:creationId xmlns:a16="http://schemas.microsoft.com/office/drawing/2014/main" id="{4FDD4FA7-DE29-474F-9451-14C9F7F17806}"/>
              </a:ext>
            </a:extLst>
          </p:cNvPr>
          <p:cNvGraphicFramePr>
            <a:graphicFrameLocks noGrp="1"/>
          </p:cNvGraphicFramePr>
          <p:nvPr>
            <p:extLst>
              <p:ext uri="{D42A27DB-BD31-4B8C-83A1-F6EECF244321}">
                <p14:modId xmlns:p14="http://schemas.microsoft.com/office/powerpoint/2010/main" val="2415732680"/>
              </p:ext>
            </p:extLst>
          </p:nvPr>
        </p:nvGraphicFramePr>
        <p:xfrm>
          <a:off x="2592925" y="5320113"/>
          <a:ext cx="3503076" cy="365760"/>
        </p:xfrm>
        <a:graphic>
          <a:graphicData uri="http://schemas.openxmlformats.org/drawingml/2006/table">
            <a:tbl>
              <a:tblPr firstRow="1" bandRow="1">
                <a:tableStyleId>{5C22544A-7EE6-4342-B048-85BDC9FD1C3A}</a:tableStyleId>
              </a:tblPr>
              <a:tblGrid>
                <a:gridCol w="3503076">
                  <a:extLst>
                    <a:ext uri="{9D8B030D-6E8A-4147-A177-3AD203B41FA5}">
                      <a16:colId xmlns:a16="http://schemas.microsoft.com/office/drawing/2014/main" val="2352772653"/>
                    </a:ext>
                  </a:extLst>
                </a:gridCol>
              </a:tblGrid>
              <a:tr h="330102">
                <a:tc>
                  <a:txBody>
                    <a:bodyPr/>
                    <a:lstStyle/>
                    <a:p>
                      <a:r>
                        <a:rPr lang="it-IT" dirty="0"/>
                        <a:t>Lungo lago di Lecco</a:t>
                      </a:r>
                    </a:p>
                  </a:txBody>
                  <a:tcPr>
                    <a:solidFill>
                      <a:schemeClr val="accent6">
                        <a:lumMod val="75000"/>
                      </a:schemeClr>
                    </a:solidFill>
                  </a:tcPr>
                </a:tc>
                <a:extLst>
                  <a:ext uri="{0D108BD9-81ED-4DB2-BD59-A6C34878D82A}">
                    <a16:rowId xmlns:a16="http://schemas.microsoft.com/office/drawing/2014/main" val="1115483795"/>
                  </a:ext>
                </a:extLst>
              </a:tr>
            </a:tbl>
          </a:graphicData>
        </a:graphic>
      </p:graphicFrame>
      <p:graphicFrame>
        <p:nvGraphicFramePr>
          <p:cNvPr id="8" name="Tabella 8">
            <a:extLst>
              <a:ext uri="{FF2B5EF4-FFF2-40B4-BE49-F238E27FC236}">
                <a16:creationId xmlns:a16="http://schemas.microsoft.com/office/drawing/2014/main" id="{8E0FF668-4256-482F-A0E3-681BA6F5F3C6}"/>
              </a:ext>
            </a:extLst>
          </p:cNvPr>
          <p:cNvGraphicFramePr>
            <a:graphicFrameLocks noGrp="1"/>
          </p:cNvGraphicFramePr>
          <p:nvPr>
            <p:extLst>
              <p:ext uri="{D42A27DB-BD31-4B8C-83A1-F6EECF244321}">
                <p14:modId xmlns:p14="http://schemas.microsoft.com/office/powerpoint/2010/main" val="1761672154"/>
              </p:ext>
            </p:extLst>
          </p:nvPr>
        </p:nvGraphicFramePr>
        <p:xfrm>
          <a:off x="7048767" y="5315033"/>
          <a:ext cx="4455844" cy="1112520"/>
        </p:xfrm>
        <a:graphic>
          <a:graphicData uri="http://schemas.openxmlformats.org/drawingml/2006/table">
            <a:tbl>
              <a:tblPr firstRow="1" bandRow="1">
                <a:tableStyleId>{5C22544A-7EE6-4342-B048-85BDC9FD1C3A}</a:tableStyleId>
              </a:tblPr>
              <a:tblGrid>
                <a:gridCol w="4455844">
                  <a:extLst>
                    <a:ext uri="{9D8B030D-6E8A-4147-A177-3AD203B41FA5}">
                      <a16:colId xmlns:a16="http://schemas.microsoft.com/office/drawing/2014/main" val="4164225086"/>
                    </a:ext>
                  </a:extLst>
                </a:gridCol>
              </a:tblGrid>
              <a:tr h="318610">
                <a:tc>
                  <a:txBody>
                    <a:bodyPr/>
                    <a:lstStyle/>
                    <a:p>
                      <a:r>
                        <a:rPr lang="it-IT" sz="1600" b="1" kern="1200" dirty="0">
                          <a:solidFill>
                            <a:schemeClr val="lt1"/>
                          </a:solidFill>
                          <a:effectLst/>
                          <a:latin typeface="Book Antiqua" panose="02040602050305030304" pitchFamily="18" charset="0"/>
                          <a:ea typeface="+mn-ea"/>
                          <a:cs typeface="+mn-cs"/>
                        </a:rPr>
                        <a:t>Villa Manzoni e Museo Manzoniano</a:t>
                      </a:r>
                    </a:p>
                    <a:p>
                      <a:r>
                        <a:rPr lang="it-IT" sz="1100" b="1" kern="1200" dirty="0">
                          <a:solidFill>
                            <a:schemeClr val="lt1"/>
                          </a:solidFill>
                          <a:effectLst/>
                          <a:latin typeface="Book Antiqua" panose="02040602050305030304" pitchFamily="18" charset="0"/>
                          <a:ea typeface="+mn-ea"/>
                          <a:cs typeface="+mn-cs"/>
                        </a:rPr>
                        <a:t>Lecco è la città dei Promessi Sposi. Nel Museo Manzoniano ci sono le sale dove Alessandro Manzoni ha trascorso il periodo estivo della sua infanzia e giovinezza.</a:t>
                      </a:r>
                    </a:p>
                    <a:p>
                      <a:endParaRPr lang="it-IT" dirty="0"/>
                    </a:p>
                  </a:txBody>
                  <a:tcPr>
                    <a:solidFill>
                      <a:schemeClr val="accent6">
                        <a:lumMod val="75000"/>
                      </a:schemeClr>
                    </a:solidFill>
                  </a:tcPr>
                </a:tc>
                <a:extLst>
                  <a:ext uri="{0D108BD9-81ED-4DB2-BD59-A6C34878D82A}">
                    <a16:rowId xmlns:a16="http://schemas.microsoft.com/office/drawing/2014/main" val="3043748187"/>
                  </a:ext>
                </a:extLst>
              </a:tr>
            </a:tbl>
          </a:graphicData>
        </a:graphic>
      </p:graphicFrame>
    </p:spTree>
    <p:extLst>
      <p:ext uri="{BB962C8B-B14F-4D97-AF65-F5344CB8AC3E}">
        <p14:creationId xmlns:p14="http://schemas.microsoft.com/office/powerpoint/2010/main" val="369558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635F2-5D88-419B-ADCA-13ED4249B1B8}"/>
              </a:ext>
            </a:extLst>
          </p:cNvPr>
          <p:cNvSpPr>
            <a:spLocks noGrp="1"/>
          </p:cNvSpPr>
          <p:nvPr>
            <p:ph type="ctrTitle"/>
          </p:nvPr>
        </p:nvSpPr>
        <p:spPr>
          <a:xfrm>
            <a:off x="2506086" y="356259"/>
            <a:ext cx="8915399" cy="5961413"/>
          </a:xfrm>
        </p:spPr>
        <p:txBody>
          <a:bodyPr>
            <a:noAutofit/>
          </a:bodyPr>
          <a:lstStyle/>
          <a:p>
            <a:pPr>
              <a:lnSpc>
                <a:spcPct val="107000"/>
              </a:lnSpc>
              <a:spcAft>
                <a:spcPts val="800"/>
              </a:spcAf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Il clima</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Per comprendere quali siano le caratteristiche climatiche della Lombardia dobbiamo tenere presente quanto segue:</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La regione è settentrionale ed interna, priva di sblocco sia sul mare Ligure, dal quale è separata dal “bastione” degli Appennini, sia dal mare Adriatico: non riceve, quindi, dal mare, alcuna influenza mitigatrice.</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Ricordiamo, poi, che la Lombardia fa parte della Valle Padana la quale è chiusa da tre lati da catene di monti considerevolmente alti a nord e a ovest (Alpi Cozie, Graie </a:t>
            </a:r>
            <a:r>
              <a:rPr lang="it-IT" sz="1400" dirty="0" err="1">
                <a:effectLst/>
                <a:latin typeface="Book Antiqua" panose="02040602050305030304" pitchFamily="18" charset="0"/>
                <a:ea typeface="Calibri" panose="020F0502020204030204" pitchFamily="34" charset="0"/>
                <a:cs typeface="Times New Roman" panose="02020603050405020304" pitchFamily="18" charset="0"/>
              </a:rPr>
              <a:t>ecc</a:t>
            </a:r>
            <a:r>
              <a:rPr lang="it-IT" sz="1400" dirty="0">
                <a:effectLst/>
                <a:latin typeface="Book Antiqua" panose="02040602050305030304" pitchFamily="18" charset="0"/>
                <a:ea typeface="Calibri" panose="020F0502020204030204" pitchFamily="34" charset="0"/>
                <a:cs typeface="Times New Roman" panose="02020603050405020304" pitchFamily="18" charset="0"/>
              </a:rPr>
              <a:t>) ed è quindi isolata dalle fredde correnti del centro e nord Europa.</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Nel Nord della regione si ha una “fascia” di grandi laghi che arrecano al clima di tale zona un certo beneficio.</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L’Oltrepò pavese, estrema appendice meridionale della regione, comprende una zona appenninica con il clima particolare dell’ambiente appenninico. </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E’ facile capire quindi che la regione lombarda è interessata da diversi tipi di clima corrispondenti alle sue grandi zone: alpina, lacustre, padana.</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zona alpina </a:t>
            </a:r>
            <a:r>
              <a:rPr lang="it-IT" sz="1400" dirty="0">
                <a:effectLst/>
                <a:latin typeface="Book Antiqua" panose="02040602050305030304" pitchFamily="18" charset="0"/>
                <a:ea typeface="Calibri" panose="020F0502020204030204" pitchFamily="34" charset="0"/>
                <a:cs typeface="Times New Roman" panose="02020603050405020304" pitchFamily="18" charset="0"/>
              </a:rPr>
              <a:t>è caratterizzata da inverni molto rigidi, lunghi e ricchi di precipitazioni nevose in alta montagna; le estati sono piuttosto brevi e fresche.</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fascia lacustre </a:t>
            </a:r>
            <a:r>
              <a:rPr lang="it-IT" sz="1400" dirty="0">
                <a:effectLst/>
                <a:latin typeface="Book Antiqua" panose="02040602050305030304" pitchFamily="18" charset="0"/>
                <a:ea typeface="Calibri" panose="020F0502020204030204" pitchFamily="34" charset="0"/>
                <a:cs typeface="Times New Roman" panose="02020603050405020304" pitchFamily="18" charset="0"/>
              </a:rPr>
              <a:t>interessa essenzialmente le zone più prossime ai bacini: i laghi d’Orta (in Piemonte), Maggiore, di Lugano (in gran parte in territorio Svizzero), di Como, d’Iseo, di Garda, oltre a decine di laghi minori. La presenza di tanti bacini in così breve spazio determina un clima particolare: miti temperature invernali, forte piovosità dovuta all’evaporazione lacuale e venti periodici nel corso della giornata.</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zona padana</a:t>
            </a:r>
            <a:r>
              <a:rPr lang="it-IT" sz="1400" dirty="0">
                <a:effectLst/>
                <a:latin typeface="Book Antiqua" panose="02040602050305030304" pitchFamily="18" charset="0"/>
                <a:ea typeface="Calibri" panose="020F0502020204030204" pitchFamily="34" charset="0"/>
                <a:cs typeface="Times New Roman" panose="02020603050405020304" pitchFamily="18" charset="0"/>
              </a:rPr>
              <a:t>, infine, ha un clima che si avvicina a quello continentale: inverni piuttosto lunghi e rigidi, estati calde.</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r>
              <a:rPr lang="it-IT" sz="1400" dirty="0">
                <a:effectLst/>
                <a:latin typeface="Book Antiqua" panose="02040602050305030304" pitchFamily="18" charset="0"/>
                <a:ea typeface="Calibri" panose="020F0502020204030204" pitchFamily="34" charset="0"/>
                <a:cs typeface="Times New Roman" panose="02020603050405020304" pitchFamily="18" charset="0"/>
              </a:rPr>
              <a:t>In estate sono frequenti i temporali, a volte </a:t>
            </a:r>
            <a:r>
              <a:rPr lang="it-IT" sz="1400" dirty="0" err="1">
                <a:effectLst/>
                <a:latin typeface="Book Antiqua" panose="02040602050305030304" pitchFamily="18" charset="0"/>
                <a:ea typeface="Calibri" panose="020F0502020204030204" pitchFamily="34" charset="0"/>
                <a:cs typeface="Times New Roman" panose="02020603050405020304" pitchFamily="18" charset="0"/>
              </a:rPr>
              <a:t>grandiniferi</a:t>
            </a:r>
            <a:r>
              <a:rPr lang="it-IT" sz="1400" dirty="0">
                <a:effectLst/>
                <a:latin typeface="Book Antiqua" panose="02040602050305030304" pitchFamily="18" charset="0"/>
                <a:ea typeface="Calibri" panose="020F0502020204030204" pitchFamily="34" charset="0"/>
                <a:cs typeface="Times New Roman" panose="02020603050405020304" pitchFamily="18" charset="0"/>
              </a:rPr>
              <a:t>; nell’inverno la nebbia, dovuta al formarsi sulla pianura di uno strato di aria umida e fredda.</a:t>
            </a:r>
            <a:br>
              <a:rPr lang="it-IT" sz="14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spTree>
    <p:extLst>
      <p:ext uri="{BB962C8B-B14F-4D97-AF65-F5344CB8AC3E}">
        <p14:creationId xmlns:p14="http://schemas.microsoft.com/office/powerpoint/2010/main" val="264778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D67A0-2E91-4CA4-BD60-CDAEA66FDDF1}"/>
              </a:ext>
            </a:extLst>
          </p:cNvPr>
          <p:cNvSpPr>
            <a:spLocks noGrp="1"/>
          </p:cNvSpPr>
          <p:nvPr>
            <p:ph type="title"/>
          </p:nvPr>
        </p:nvSpPr>
        <p:spPr>
          <a:xfrm>
            <a:off x="2592925" y="624109"/>
            <a:ext cx="8911687" cy="1455413"/>
          </a:xfrm>
          <a:solidFill>
            <a:schemeClr val="accent2">
              <a:lumMod val="60000"/>
              <a:lumOff val="40000"/>
            </a:schemeClr>
          </a:solidFill>
        </p:spPr>
        <p:txBody>
          <a:bodyPr>
            <a:normAutofit fontScale="90000"/>
          </a:bodyPr>
          <a:lstStyle/>
          <a:p>
            <a:pPr>
              <a:lnSpc>
                <a:spcPct val="107000"/>
              </a:lnSpc>
              <a:spcAft>
                <a:spcPts val="800"/>
              </a:spcAft>
            </a:pPr>
            <a:r>
              <a:rPr lang="it-IT" sz="27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ATTIVITA’  ECONOMICHE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Le principali attività economiche della Lombardia sono l’agricoltura, l’allevamento, industrie in ogni settore, turismo, pubblicità, moda.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Nelle valli e negli alpeggi è molto praticato l’</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allevamento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dei bovini, con la produzione di latte, burro, formaggi e carni.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100" dirty="0"/>
          </a:p>
        </p:txBody>
      </p:sp>
      <p:pic>
        <p:nvPicPr>
          <p:cNvPr id="4" name="Segnaposto contenuto 3">
            <a:extLst>
              <a:ext uri="{FF2B5EF4-FFF2-40B4-BE49-F238E27FC236}">
                <a16:creationId xmlns:a16="http://schemas.microsoft.com/office/drawing/2014/main" id="{79D18F7F-2769-4373-A305-5B1E6F8A75C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20739" y="2232561"/>
            <a:ext cx="4993966" cy="3408218"/>
          </a:xfrm>
          <a:prstGeom prst="rect">
            <a:avLst/>
          </a:prstGeom>
          <a:noFill/>
          <a:ln>
            <a:noFill/>
          </a:ln>
        </p:spPr>
      </p:pic>
    </p:spTree>
    <p:extLst>
      <p:ext uri="{BB962C8B-B14F-4D97-AF65-F5344CB8AC3E}">
        <p14:creationId xmlns:p14="http://schemas.microsoft.com/office/powerpoint/2010/main" val="3619672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E3BA0-1BE7-48DC-8B4D-88E5CE7F26E8}"/>
              </a:ext>
            </a:extLst>
          </p:cNvPr>
          <p:cNvSpPr>
            <a:spLocks noGrp="1"/>
          </p:cNvSpPr>
          <p:nvPr>
            <p:ph type="title"/>
          </p:nvPr>
        </p:nvSpPr>
        <p:spPr>
          <a:xfrm>
            <a:off x="2592925" y="624110"/>
            <a:ext cx="8911687" cy="1655952"/>
          </a:xfrm>
          <a:solidFill>
            <a:schemeClr val="accent2">
              <a:lumMod val="60000"/>
              <a:lumOff val="40000"/>
            </a:schemeClr>
          </a:solidFill>
        </p:spPr>
        <p:txBody>
          <a:bodyPr>
            <a:normAutofit fontScale="90000"/>
          </a:bodyPr>
          <a:lstStyle/>
          <a:p>
            <a:pPr>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Ai piedi delle montagne si coltivano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viti e alberi da frutto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alcune località di montagna e lungo le coste dei laghi si è sviluppato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turismo.</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Le località di Bellagio e Sirmione sono molto famose a livello internazionale per la bellezza dei loro paesaggi.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Pianura Padana ha subito una totale trasformazione ad opera dell’uomo, attraverso: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l’agricoltura meccanizzata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che impiega la tecnologia per produrre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riso, grano, mais, ortaggi, barbabietole da zucchero, ecc.;</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100" dirty="0"/>
          </a:p>
        </p:txBody>
      </p:sp>
      <p:pic>
        <p:nvPicPr>
          <p:cNvPr id="4" name="Segnaposto contenuto 3">
            <a:extLst>
              <a:ext uri="{FF2B5EF4-FFF2-40B4-BE49-F238E27FC236}">
                <a16:creationId xmlns:a16="http://schemas.microsoft.com/office/drawing/2014/main" id="{59C22650-3B29-4BE7-BB48-3A9FC8A0F92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15740" y="2809355"/>
            <a:ext cx="4909355" cy="3068931"/>
          </a:xfrm>
          <a:prstGeom prst="rect">
            <a:avLst/>
          </a:prstGeom>
          <a:noFill/>
          <a:ln>
            <a:noFill/>
          </a:ln>
        </p:spPr>
      </p:pic>
    </p:spTree>
    <p:extLst>
      <p:ext uri="{BB962C8B-B14F-4D97-AF65-F5344CB8AC3E}">
        <p14:creationId xmlns:p14="http://schemas.microsoft.com/office/powerpoint/2010/main" val="27258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7AD13CD-C392-4087-899C-0694CCE62A15}"/>
              </a:ext>
            </a:extLst>
          </p:cNvPr>
          <p:cNvSpPr>
            <a:spLocks noGrp="1"/>
          </p:cNvSpPr>
          <p:nvPr>
            <p:ph idx="1"/>
          </p:nvPr>
        </p:nvSpPr>
        <p:spPr>
          <a:xfrm>
            <a:off x="903514" y="690465"/>
            <a:ext cx="10515600" cy="5486498"/>
          </a:xfrm>
        </p:spPr>
        <p:txBody>
          <a:bodyPr/>
          <a:lstStyle/>
          <a:p>
            <a:r>
              <a:rPr lang="it-IT" b="1" dirty="0">
                <a:solidFill>
                  <a:srgbClr val="FF0000"/>
                </a:solidFill>
                <a:latin typeface="Bodoni MT Black" panose="02070A03080606020203" pitchFamily="18" charset="0"/>
              </a:rPr>
              <a:t>     </a:t>
            </a:r>
            <a:r>
              <a:rPr lang="it-IT" sz="2800" b="1" dirty="0">
                <a:solidFill>
                  <a:srgbClr val="FF0000"/>
                </a:solidFill>
                <a:latin typeface="Bodoni MT Black" panose="02070A03080606020203" pitchFamily="18" charset="0"/>
              </a:rPr>
              <a:t>CARTA D’IDENTITA</a:t>
            </a:r>
            <a:r>
              <a:rPr lang="it-IT" b="1" dirty="0">
                <a:solidFill>
                  <a:srgbClr val="FF0000"/>
                </a:solidFill>
                <a:latin typeface="Bodoni MT Black" panose="02070A03080606020203" pitchFamily="18" charset="0"/>
              </a:rPr>
              <a:t>’</a:t>
            </a:r>
            <a:endParaRPr lang="it-IT" dirty="0">
              <a:solidFill>
                <a:srgbClr val="FF0000"/>
              </a:solidFill>
              <a:latin typeface="Bodoni MT Black" panose="02070A03080606020203" pitchFamily="18" charset="0"/>
            </a:endParaRPr>
          </a:p>
          <a:p>
            <a:r>
              <a:rPr lang="it-IT" sz="2400" b="1" dirty="0">
                <a:solidFill>
                  <a:srgbClr val="FF0000"/>
                </a:solidFill>
                <a:latin typeface="Bodoni MT Black" panose="02070A03080606020203" pitchFamily="18" charset="0"/>
              </a:rPr>
              <a:t>CAPOLUOGO: MILANO</a:t>
            </a:r>
            <a:endParaRPr lang="it-IT" sz="2400" dirty="0">
              <a:solidFill>
                <a:srgbClr val="FF0000"/>
              </a:solidFill>
              <a:latin typeface="Bodoni MT Black" panose="02070A03080606020203" pitchFamily="18" charset="0"/>
            </a:endParaRPr>
          </a:p>
          <a:p>
            <a:r>
              <a:rPr lang="it-IT" sz="2400" b="1" dirty="0">
                <a:solidFill>
                  <a:srgbClr val="FF0000"/>
                </a:solidFill>
                <a:latin typeface="Bodoni MT Black" panose="02070A03080606020203" pitchFamily="18" charset="0"/>
              </a:rPr>
              <a:t>PROVINCE: MILANO, BERGAMO, BRESCIA, </a:t>
            </a:r>
          </a:p>
          <a:p>
            <a:pPr marL="0" indent="0">
              <a:buNone/>
            </a:pPr>
            <a:r>
              <a:rPr lang="it-IT" sz="2400" b="1" dirty="0">
                <a:solidFill>
                  <a:srgbClr val="FF0000"/>
                </a:solidFill>
                <a:latin typeface="Bodoni MT Black" panose="02070A03080606020203" pitchFamily="18" charset="0"/>
              </a:rPr>
              <a:t>   COMO, CREMONA, LECCO, LODI, MANTOVA, </a:t>
            </a:r>
          </a:p>
          <a:p>
            <a:pPr marL="0" indent="0">
              <a:buNone/>
            </a:pPr>
            <a:r>
              <a:rPr lang="it-IT" sz="2400" b="1" dirty="0">
                <a:solidFill>
                  <a:srgbClr val="FF0000"/>
                </a:solidFill>
                <a:latin typeface="Bodoni MT Black" panose="02070A03080606020203" pitchFamily="18" charset="0"/>
              </a:rPr>
              <a:t>   MONZA e BRIANZA, PAVIA, SONDRIO, VARESE.</a:t>
            </a:r>
            <a:endParaRPr lang="it-IT" sz="2400" dirty="0">
              <a:solidFill>
                <a:srgbClr val="FF0000"/>
              </a:solidFill>
              <a:latin typeface="Bodoni MT Black" panose="02070A03080606020203" pitchFamily="18" charset="0"/>
            </a:endParaRPr>
          </a:p>
          <a:p>
            <a:endParaRPr lang="it-IT" dirty="0"/>
          </a:p>
        </p:txBody>
      </p:sp>
      <p:pic>
        <p:nvPicPr>
          <p:cNvPr id="4" name="Immagine 3">
            <a:extLst>
              <a:ext uri="{FF2B5EF4-FFF2-40B4-BE49-F238E27FC236}">
                <a16:creationId xmlns:a16="http://schemas.microsoft.com/office/drawing/2014/main" id="{3BB391D3-F859-43B6-B9EF-12BB8AAC27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216" y="3429000"/>
            <a:ext cx="4208813" cy="2649311"/>
          </a:xfrm>
          <a:prstGeom prst="rect">
            <a:avLst/>
          </a:prstGeom>
          <a:noFill/>
          <a:ln>
            <a:noFill/>
          </a:ln>
        </p:spPr>
      </p:pic>
    </p:spTree>
    <p:extLst>
      <p:ext uri="{BB962C8B-B14F-4D97-AF65-F5344CB8AC3E}">
        <p14:creationId xmlns:p14="http://schemas.microsoft.com/office/powerpoint/2010/main" val="21661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50994-A4F2-4A61-831D-BDA97CB6B387}"/>
              </a:ext>
            </a:extLst>
          </p:cNvPr>
          <p:cNvSpPr>
            <a:spLocks noGrp="1"/>
          </p:cNvSpPr>
          <p:nvPr>
            <p:ph type="title"/>
          </p:nvPr>
        </p:nvSpPr>
        <p:spPr>
          <a:xfrm>
            <a:off x="2592925" y="624110"/>
            <a:ext cx="8911687" cy="931005"/>
          </a:xfrm>
          <a:solidFill>
            <a:schemeClr val="accent2">
              <a:lumMod val="60000"/>
              <a:lumOff val="40000"/>
            </a:schemeClr>
          </a:solidFill>
        </p:spPr>
        <p:txBody>
          <a:bodyPr>
            <a:normAutofit/>
          </a:bodyPr>
          <a:lstStyle/>
          <a:p>
            <a:r>
              <a:rPr lang="it-IT" sz="1800" dirty="0">
                <a:effectLst/>
                <a:latin typeface="Book Antiqua" panose="02040602050305030304" pitchFamily="18" charset="0"/>
                <a:ea typeface="Calibri" panose="020F0502020204030204" pitchFamily="34" charset="0"/>
                <a:cs typeface="Times New Roman" panose="02020603050405020304" pitchFamily="18" charset="0"/>
              </a:rPr>
              <a:t>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industrie tessili, alimentari, editoriali, elettroniche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pic>
        <p:nvPicPr>
          <p:cNvPr id="4" name="Segnaposto contenuto 3">
            <a:extLst>
              <a:ext uri="{FF2B5EF4-FFF2-40B4-BE49-F238E27FC236}">
                <a16:creationId xmlns:a16="http://schemas.microsoft.com/office/drawing/2014/main" id="{0A89F2CC-D1F8-4F85-9C99-12A78E2736F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06983" y="1721922"/>
            <a:ext cx="5099656" cy="3580963"/>
          </a:xfrm>
          <a:prstGeom prst="rect">
            <a:avLst/>
          </a:prstGeom>
          <a:noFill/>
          <a:ln>
            <a:noFill/>
          </a:ln>
        </p:spPr>
      </p:pic>
    </p:spTree>
    <p:extLst>
      <p:ext uri="{BB962C8B-B14F-4D97-AF65-F5344CB8AC3E}">
        <p14:creationId xmlns:p14="http://schemas.microsoft.com/office/powerpoint/2010/main" val="57241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83BD34-A528-474D-A4A4-5B733A22F0C0}"/>
              </a:ext>
            </a:extLst>
          </p:cNvPr>
          <p:cNvSpPr>
            <a:spLocks noGrp="1"/>
          </p:cNvSpPr>
          <p:nvPr>
            <p:ph type="title"/>
          </p:nvPr>
        </p:nvSpPr>
        <p:spPr>
          <a:xfrm>
            <a:off x="2592925" y="624110"/>
            <a:ext cx="8911687" cy="821232"/>
          </a:xfrm>
          <a:solidFill>
            <a:schemeClr val="accent2">
              <a:lumMod val="60000"/>
              <a:lumOff val="40000"/>
            </a:schemeClr>
          </a:solidFill>
        </p:spPr>
        <p:txBody>
          <a:bodyPr>
            <a:normAutofit/>
          </a:bodyPr>
          <a:lstStyle/>
          <a:p>
            <a:r>
              <a:rPr lang="it-IT" sz="1800" dirty="0">
                <a:effectLst/>
                <a:latin typeface="Book Antiqua" panose="02040602050305030304" pitchFamily="18" charset="0"/>
                <a:ea typeface="Calibri" panose="020F0502020204030204" pitchFamily="34" charset="0"/>
                <a:cs typeface="Times New Roman" panose="02020603050405020304" pitchFamily="18" charset="0"/>
              </a:rPr>
              <a:t>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industrie meccaniche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600" dirty="0"/>
          </a:p>
        </p:txBody>
      </p:sp>
      <p:pic>
        <p:nvPicPr>
          <p:cNvPr id="4" name="Segnaposto contenuto 3">
            <a:extLst>
              <a:ext uri="{FF2B5EF4-FFF2-40B4-BE49-F238E27FC236}">
                <a16:creationId xmlns:a16="http://schemas.microsoft.com/office/drawing/2014/main" id="{A0DDB5F7-3BC9-4DE9-A412-A35D094F351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43844" y="1905000"/>
            <a:ext cx="6155231" cy="3961410"/>
          </a:xfrm>
          <a:prstGeom prst="rect">
            <a:avLst/>
          </a:prstGeom>
          <a:noFill/>
          <a:ln>
            <a:noFill/>
          </a:ln>
        </p:spPr>
      </p:pic>
    </p:spTree>
    <p:extLst>
      <p:ext uri="{BB962C8B-B14F-4D97-AF65-F5344CB8AC3E}">
        <p14:creationId xmlns:p14="http://schemas.microsoft.com/office/powerpoint/2010/main" val="191589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D1989B-9105-4EDB-A0C8-0A6C18FC3670}"/>
              </a:ext>
            </a:extLst>
          </p:cNvPr>
          <p:cNvSpPr>
            <a:spLocks noGrp="1"/>
          </p:cNvSpPr>
          <p:nvPr>
            <p:ph type="title"/>
          </p:nvPr>
        </p:nvSpPr>
        <p:spPr>
          <a:xfrm>
            <a:off x="2592925" y="624110"/>
            <a:ext cx="8911687" cy="835980"/>
          </a:xfrm>
          <a:solidFill>
            <a:schemeClr val="accent2">
              <a:lumMod val="60000"/>
              <a:lumOff val="40000"/>
            </a:schemeClr>
          </a:solidFill>
        </p:spPr>
        <p:txBody>
          <a:bodyPr>
            <a:normAutofit/>
          </a:bodyPr>
          <a:lstStyle/>
          <a:p>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farmaceutiche, </a:t>
            </a:r>
            <a:br>
              <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it-IT" sz="1400" b="1" dirty="0">
              <a:solidFill>
                <a:srgbClr val="FF0000"/>
              </a:solidFill>
            </a:endParaRPr>
          </a:p>
        </p:txBody>
      </p:sp>
      <p:pic>
        <p:nvPicPr>
          <p:cNvPr id="4" name="Segnaposto contenuto 3">
            <a:extLst>
              <a:ext uri="{FF2B5EF4-FFF2-40B4-BE49-F238E27FC236}">
                <a16:creationId xmlns:a16="http://schemas.microsoft.com/office/drawing/2014/main" id="{B850C3B3-A964-47B3-90BE-C4AEA58D2B6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5719" y="1745674"/>
            <a:ext cx="5985164" cy="3883230"/>
          </a:xfrm>
          <a:prstGeom prst="rect">
            <a:avLst/>
          </a:prstGeom>
          <a:noFill/>
          <a:ln>
            <a:noFill/>
          </a:ln>
        </p:spPr>
      </p:pic>
    </p:spTree>
    <p:extLst>
      <p:ext uri="{BB962C8B-B14F-4D97-AF65-F5344CB8AC3E}">
        <p14:creationId xmlns:p14="http://schemas.microsoft.com/office/powerpoint/2010/main" val="333878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692DC-76A6-48EB-8974-4AAA4B598EF5}"/>
              </a:ext>
            </a:extLst>
          </p:cNvPr>
          <p:cNvSpPr>
            <a:spLocks noGrp="1"/>
          </p:cNvSpPr>
          <p:nvPr>
            <p:ph type="title"/>
          </p:nvPr>
        </p:nvSpPr>
        <p:spPr>
          <a:solidFill>
            <a:schemeClr val="accent2">
              <a:lumMod val="60000"/>
              <a:lumOff val="40000"/>
            </a:schemeClr>
          </a:solidFill>
        </p:spPr>
        <p:txBody>
          <a:bodyPr>
            <a:normAutofit/>
          </a:bodyPr>
          <a:lstStyle/>
          <a:p>
            <a:r>
              <a:rPr lang="it-IT" sz="1800" dirty="0">
                <a:effectLst/>
                <a:latin typeface="Book Antiqua" panose="02040602050305030304" pitchFamily="18" charset="0"/>
                <a:ea typeface="Calibri" panose="020F0502020204030204" pitchFamily="34" charset="0"/>
                <a:cs typeface="Times New Roman" panose="02020603050405020304" pitchFamily="18" charset="0"/>
              </a:rPr>
              <a:t>e altre che hanno creato il “paesaggio industriale” 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capannoni e ciminiere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endParaRPr lang="it-IT" sz="1400" dirty="0"/>
          </a:p>
        </p:txBody>
      </p:sp>
      <p:pic>
        <p:nvPicPr>
          <p:cNvPr id="4" name="Segnaposto contenuto 3">
            <a:extLst>
              <a:ext uri="{FF2B5EF4-FFF2-40B4-BE49-F238E27FC236}">
                <a16:creationId xmlns:a16="http://schemas.microsoft.com/office/drawing/2014/main" id="{E53C1965-0C5C-40F2-9420-2A6ECF68174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60717" y="1905000"/>
            <a:ext cx="6238358" cy="3700153"/>
          </a:xfrm>
          <a:prstGeom prst="rect">
            <a:avLst/>
          </a:prstGeom>
          <a:noFill/>
          <a:ln>
            <a:noFill/>
          </a:ln>
        </p:spPr>
      </p:pic>
    </p:spTree>
    <p:extLst>
      <p:ext uri="{BB962C8B-B14F-4D97-AF65-F5344CB8AC3E}">
        <p14:creationId xmlns:p14="http://schemas.microsoft.com/office/powerpoint/2010/main" val="304805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22E32-52B3-4003-A6BC-CA86DC19D2A5}"/>
              </a:ext>
            </a:extLst>
          </p:cNvPr>
          <p:cNvSpPr>
            <a:spLocks noGrp="1"/>
          </p:cNvSpPr>
          <p:nvPr>
            <p:ph type="title"/>
          </p:nvPr>
        </p:nvSpPr>
        <p:spPr>
          <a:xfrm>
            <a:off x="2592925" y="624109"/>
            <a:ext cx="8911687" cy="1893459"/>
          </a:xfrm>
          <a:solidFill>
            <a:schemeClr val="accent2">
              <a:lumMod val="60000"/>
              <a:lumOff val="40000"/>
            </a:schemeClr>
          </a:solidFill>
        </p:spPr>
        <p:txBody>
          <a:bodyPr>
            <a:normAutofit fontScale="90000"/>
          </a:bodyPr>
          <a:lstStyle/>
          <a:p>
            <a:pPr marL="457200">
              <a:lnSpc>
                <a:spcPct val="107000"/>
              </a:lnSpc>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L’elenco delle industrie lombarde comprende tutti i tipi di attività,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dall’editoria (quasi tutte le maggiori case editrici italiane hanno sede a Milano) al calzaturificio (Varese, Vigevano, ecc.), dal mobilificio (Brianza), al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dolcificio</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(Milano, Cremona,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ecc</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rete 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vie di comunicazione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stradali e ferroviarie, che facilitano collegamenti e commerci con l’Italia e con l’estero;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pic>
        <p:nvPicPr>
          <p:cNvPr id="4" name="Segnaposto contenuto 3">
            <a:extLst>
              <a:ext uri="{FF2B5EF4-FFF2-40B4-BE49-F238E27FC236}">
                <a16:creationId xmlns:a16="http://schemas.microsoft.com/office/drawing/2014/main" id="{9573FFBB-E5E4-4A72-9838-C5B74711B7A8}"/>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75117" y="2672310"/>
            <a:ext cx="5522026" cy="3657238"/>
          </a:xfrm>
          <a:prstGeom prst="rect">
            <a:avLst/>
          </a:prstGeom>
          <a:noFill/>
          <a:ln>
            <a:noFill/>
          </a:ln>
        </p:spPr>
      </p:pic>
    </p:spTree>
    <p:extLst>
      <p:ext uri="{BB962C8B-B14F-4D97-AF65-F5344CB8AC3E}">
        <p14:creationId xmlns:p14="http://schemas.microsoft.com/office/powerpoint/2010/main" val="2586817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4078DB-CE2B-474F-9B3E-89B3C05C5C46}"/>
              </a:ext>
            </a:extLst>
          </p:cNvPr>
          <p:cNvSpPr>
            <a:spLocks noGrp="1"/>
          </p:cNvSpPr>
          <p:nvPr>
            <p:ph type="ctrTitle"/>
          </p:nvPr>
        </p:nvSpPr>
        <p:spPr>
          <a:xfrm>
            <a:off x="2553587" y="1742704"/>
            <a:ext cx="8915399" cy="3280558"/>
          </a:xfrm>
        </p:spPr>
        <p:txBody>
          <a:bodyPr>
            <a:normAutofit/>
          </a:bodyPr>
          <a:lstStyle/>
          <a:p>
            <a:pPr marL="342900" lvl="0" indent="-342900">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      i numerosi centri abitati e grandi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città,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cui sono molto sviluppati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turismo e i servizi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(banche, assicurazioni, ospedali,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ecc</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Lombardia il terziario è il settore che ha il maggior numero di occupati. Nella Regione sono infatti presenti un’alta concentrazione di banche, imprese commerciali, compagnie di assicurazione e redazioni di quotidiani e di reti televisive.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spTree>
    <p:extLst>
      <p:ext uri="{BB962C8B-B14F-4D97-AF65-F5344CB8AC3E}">
        <p14:creationId xmlns:p14="http://schemas.microsoft.com/office/powerpoint/2010/main" val="34654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E13E3-FA61-4FCA-99B5-F478D0991655}"/>
              </a:ext>
            </a:extLst>
          </p:cNvPr>
          <p:cNvSpPr>
            <a:spLocks noGrp="1"/>
          </p:cNvSpPr>
          <p:nvPr>
            <p:ph type="title"/>
          </p:nvPr>
        </p:nvSpPr>
        <p:spPr>
          <a:xfrm>
            <a:off x="2592925" y="624109"/>
            <a:ext cx="8911687" cy="2546603"/>
          </a:xfrm>
          <a:solidFill>
            <a:schemeClr val="accent5">
              <a:lumMod val="60000"/>
              <a:lumOff val="40000"/>
            </a:schemeClr>
          </a:solidFill>
        </p:spPr>
        <p:txBody>
          <a:bodyPr>
            <a:normAutofit fontScale="90000"/>
          </a:bodyPr>
          <a:lstStyle/>
          <a:p>
            <a:pPr>
              <a:lnSpc>
                <a:spcPct val="107000"/>
              </a:lnSpc>
              <a:spcAft>
                <a:spcPts val="800"/>
              </a:spcAft>
            </a:pPr>
            <a:r>
              <a:rPr lang="it-IT" sz="22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GEO STORIA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Lombardia si trovano tantissime tracce dei vari periodi della storia dell’uomo, ma anche importanti segni della preistoria.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Circa diecimila anni fa, infatti, i ghiacciai alpini si ritirarono e alcune valli di origine glaciale furono popolate da animali e da uomini. Più di quattromila anni fa i </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Camuni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s’insediarono   nella valle del fiume Oglio (che da loro prese il nome di Valcamonica) e fondarono i primi villaggi. I Camuni incisero una serie di figure sulle rocce della vallata (cacciatori, cavalieri, animali,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ecc</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 persino la pianta di un villaggio, considerata una delle prime rappresentazioni cartografiche.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p>
        </p:txBody>
      </p:sp>
      <p:pic>
        <p:nvPicPr>
          <p:cNvPr id="4" name="Segnaposto contenuto 3">
            <a:extLst>
              <a:ext uri="{FF2B5EF4-FFF2-40B4-BE49-F238E27FC236}">
                <a16:creationId xmlns:a16="http://schemas.microsoft.com/office/drawing/2014/main" id="{CE906278-706C-4FEF-9BDA-FFBC0463394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5127" y="3429000"/>
            <a:ext cx="4061361" cy="2344720"/>
          </a:xfrm>
          <a:prstGeom prst="rect">
            <a:avLst/>
          </a:prstGeom>
          <a:noFill/>
          <a:ln>
            <a:noFill/>
          </a:ln>
        </p:spPr>
      </p:pic>
      <p:graphicFrame>
        <p:nvGraphicFramePr>
          <p:cNvPr id="5" name="Tabella 5">
            <a:extLst>
              <a:ext uri="{FF2B5EF4-FFF2-40B4-BE49-F238E27FC236}">
                <a16:creationId xmlns:a16="http://schemas.microsoft.com/office/drawing/2014/main" id="{1C04F38C-6538-41AC-BBB0-72239194FDBE}"/>
              </a:ext>
            </a:extLst>
          </p:cNvPr>
          <p:cNvGraphicFramePr>
            <a:graphicFrameLocks noGrp="1"/>
          </p:cNvGraphicFramePr>
          <p:nvPr>
            <p:extLst>
              <p:ext uri="{D42A27DB-BD31-4B8C-83A1-F6EECF244321}">
                <p14:modId xmlns:p14="http://schemas.microsoft.com/office/powerpoint/2010/main" val="2539865985"/>
              </p:ext>
            </p:extLst>
          </p:nvPr>
        </p:nvGraphicFramePr>
        <p:xfrm>
          <a:off x="2495137" y="5863050"/>
          <a:ext cx="8713637" cy="914400"/>
        </p:xfrm>
        <a:graphic>
          <a:graphicData uri="http://schemas.openxmlformats.org/drawingml/2006/table">
            <a:tbl>
              <a:tblPr firstRow="1" bandRow="1">
                <a:tableStyleId>{5C22544A-7EE6-4342-B048-85BDC9FD1C3A}</a:tableStyleId>
              </a:tblPr>
              <a:tblGrid>
                <a:gridCol w="8713637">
                  <a:extLst>
                    <a:ext uri="{9D8B030D-6E8A-4147-A177-3AD203B41FA5}">
                      <a16:colId xmlns:a16="http://schemas.microsoft.com/office/drawing/2014/main" val="4064329639"/>
                    </a:ext>
                  </a:extLst>
                </a:gridCol>
              </a:tblGrid>
              <a:tr h="727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la </a:t>
                      </a:r>
                      <a:r>
                        <a:rPr lang="it-IT" sz="1800" b="1" kern="1200" dirty="0" err="1">
                          <a:solidFill>
                            <a:schemeClr val="lt1"/>
                          </a:solidFill>
                          <a:effectLst/>
                          <a:latin typeface="+mn-lt"/>
                          <a:ea typeface="+mn-ea"/>
                          <a:cs typeface="+mn-cs"/>
                        </a:rPr>
                        <a:t>cosidetta</a:t>
                      </a:r>
                      <a:r>
                        <a:rPr lang="it-IT" sz="1800" b="1" kern="1200" dirty="0">
                          <a:solidFill>
                            <a:schemeClr val="lt1"/>
                          </a:solidFill>
                          <a:effectLst/>
                          <a:latin typeface="+mn-lt"/>
                          <a:ea typeface="+mn-ea"/>
                          <a:cs typeface="+mn-cs"/>
                        </a:rPr>
                        <a:t> “mappa di </a:t>
                      </a:r>
                      <a:r>
                        <a:rPr lang="it-IT" sz="1800" b="1" kern="1200" dirty="0" err="1">
                          <a:solidFill>
                            <a:schemeClr val="lt1"/>
                          </a:solidFill>
                          <a:effectLst/>
                          <a:latin typeface="+mn-lt"/>
                          <a:ea typeface="+mn-ea"/>
                          <a:cs typeface="+mn-cs"/>
                        </a:rPr>
                        <a:t>Bedolina</a:t>
                      </a:r>
                      <a:r>
                        <a:rPr lang="it-IT" sz="1800" b="1" kern="1200" dirty="0">
                          <a:solidFill>
                            <a:schemeClr val="lt1"/>
                          </a:solidFill>
                          <a:effectLst/>
                          <a:latin typeface="+mn-lt"/>
                          <a:ea typeface="+mn-ea"/>
                          <a:cs typeface="+mn-cs"/>
                        </a:rPr>
                        <a:t>” rinvenuta presso Capo di Ponte in Valcamonica</a:t>
                      </a:r>
                    </a:p>
                    <a:p>
                      <a:endParaRPr lang="it-IT" dirty="0"/>
                    </a:p>
                  </a:txBody>
                  <a:tcPr>
                    <a:solidFill>
                      <a:schemeClr val="bg2">
                        <a:lumMod val="50000"/>
                      </a:schemeClr>
                    </a:solidFill>
                  </a:tcPr>
                </a:tc>
                <a:extLst>
                  <a:ext uri="{0D108BD9-81ED-4DB2-BD59-A6C34878D82A}">
                    <a16:rowId xmlns:a16="http://schemas.microsoft.com/office/drawing/2014/main" val="4036773732"/>
                  </a:ext>
                </a:extLst>
              </a:tr>
            </a:tbl>
          </a:graphicData>
        </a:graphic>
      </p:graphicFrame>
    </p:spTree>
    <p:extLst>
      <p:ext uri="{BB962C8B-B14F-4D97-AF65-F5344CB8AC3E}">
        <p14:creationId xmlns:p14="http://schemas.microsoft.com/office/powerpoint/2010/main" val="1095171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468298-9DDB-4A30-BEA2-C9B2D2653A89}"/>
              </a:ext>
            </a:extLst>
          </p:cNvPr>
          <p:cNvSpPr>
            <a:spLocks noGrp="1"/>
          </p:cNvSpPr>
          <p:nvPr>
            <p:ph type="title"/>
          </p:nvPr>
        </p:nvSpPr>
        <p:spPr>
          <a:xfrm>
            <a:off x="2175659" y="591949"/>
            <a:ext cx="8911687" cy="1830617"/>
          </a:xfrm>
        </p:spPr>
        <p:txBody>
          <a:bodyPr>
            <a:normAutofit fontScale="90000"/>
          </a:bodyPr>
          <a:lstStyle/>
          <a:p>
            <a:pPr algn="just"/>
            <a:br>
              <a:rPr lang="it-IT" sz="1600" dirty="0">
                <a:latin typeface="Book Antiqua" panose="02040602050305030304" pitchFamily="18" charset="0"/>
              </a:rPr>
            </a:br>
            <a:r>
              <a:rPr lang="it-IT" sz="2200" b="1" dirty="0">
                <a:solidFill>
                  <a:srgbClr val="FF0000"/>
                </a:solidFill>
                <a:effectLst/>
                <a:latin typeface="Bodoni MT Black" panose="02070A03080606020203" pitchFamily="18" charset="0"/>
                <a:ea typeface="Times New Roman" panose="02020603050405020304" pitchFamily="18" charset="0"/>
                <a:cs typeface="Arial" panose="020B0604020202020204" pitchFamily="34" charset="0"/>
              </a:rPr>
              <a:t>La Rosa Camuna </a:t>
            </a:r>
            <a:r>
              <a:rPr lang="it-IT" sz="1600" dirty="0">
                <a:solidFill>
                  <a:srgbClr val="333333"/>
                </a:solidFill>
                <a:effectLst/>
                <a:latin typeface="Book Antiqua" panose="02040602050305030304" pitchFamily="18" charset="0"/>
                <a:ea typeface="Times New Roman" panose="02020603050405020304" pitchFamily="18" charset="0"/>
                <a:cs typeface="Arial" panose="020B0604020202020204" pitchFamily="34" charset="0"/>
              </a:rPr>
              <a:t>da sempre rappresenta il territorio lombardo, il simbolo è stato ritrovato 92 volte tra le 300.000 incisioni rupestri della Valcamonica risalenti all’età del ferro (primo millennio a. C.), epoca in cui la valle era abitata dai Camuni. I luoghi delle incisioni rupestri dal 1979 sono tutelati dall'UNESCO come patrimonio dell'umanità, primo sito italiano a ottenere tale riconoscimento.</a:t>
            </a:r>
            <a:br>
              <a:rPr lang="it-IT" sz="1600" dirty="0">
                <a:effectLst/>
                <a:latin typeface="Times New Roman" panose="02020603050405020304" pitchFamily="18" charset="0"/>
                <a:ea typeface="Times New Roman" panose="02020603050405020304" pitchFamily="18" charset="0"/>
              </a:rPr>
            </a:br>
            <a:r>
              <a:rPr lang="it-IT" sz="1600" dirty="0">
                <a:solidFill>
                  <a:srgbClr val="333333"/>
                </a:solidFill>
                <a:effectLst/>
                <a:latin typeface="Book Antiqua" panose="02040602050305030304" pitchFamily="18" charset="0"/>
                <a:ea typeface="Times New Roman" panose="02020603050405020304" pitchFamily="18" charset="0"/>
                <a:cs typeface="Arial" panose="020B0604020202020204" pitchFamily="34" charset="0"/>
              </a:rPr>
              <a:t>La stilizzazione grafica della rosa camuna è dal 1975 il logo ufficiale di Regione Lombardia</a:t>
            </a:r>
            <a:br>
              <a:rPr lang="it-IT" sz="1600" dirty="0">
                <a:effectLst/>
                <a:latin typeface="Times New Roman" panose="02020603050405020304" pitchFamily="18" charset="0"/>
                <a:ea typeface="Times New Roman" panose="02020603050405020304" pitchFamily="18" charset="0"/>
              </a:rPr>
            </a:br>
            <a:r>
              <a:rPr lang="it-IT" sz="1600" b="1" dirty="0">
                <a:solidFill>
                  <a:srgbClr val="333333"/>
                </a:solidFill>
                <a:effectLst/>
                <a:latin typeface="Book Antiqua" panose="02040602050305030304" pitchFamily="18" charset="0"/>
                <a:ea typeface="Times New Roman" panose="02020603050405020304" pitchFamily="18" charset="0"/>
                <a:cs typeface="Arial" panose="020B0604020202020204" pitchFamily="34" charset="0"/>
              </a:rPr>
              <a:t>La Rosa Camuna argentea su sfondo verde</a:t>
            </a:r>
            <a:r>
              <a:rPr lang="it-IT" sz="1600" dirty="0">
                <a:solidFill>
                  <a:srgbClr val="333333"/>
                </a:solidFill>
                <a:effectLst/>
                <a:latin typeface="Book Antiqua" panose="02040602050305030304" pitchFamily="18" charset="0"/>
                <a:ea typeface="Times New Roman" panose="02020603050405020304" pitchFamily="18" charset="0"/>
                <a:cs typeface="Arial" panose="020B0604020202020204" pitchFamily="34" charset="0"/>
              </a:rPr>
              <a:t> è la bandiera ufficiale di Regione Lombardia. </a:t>
            </a:r>
            <a:br>
              <a:rPr lang="it-IT" sz="1800" dirty="0">
                <a:effectLst/>
                <a:latin typeface="Times New Roman" panose="02020603050405020304" pitchFamily="18" charset="0"/>
                <a:ea typeface="Times New Roman" panose="02020603050405020304" pitchFamily="18" charset="0"/>
              </a:rPr>
            </a:br>
            <a:br>
              <a:rPr lang="it-IT" sz="1800" dirty="0">
                <a:latin typeface="Book Antiqua" panose="02040602050305030304" pitchFamily="18" charset="0"/>
              </a:rPr>
            </a:br>
            <a:endParaRPr lang="it-IT" sz="1800" dirty="0">
              <a:latin typeface="Book Antiqua" panose="02040602050305030304" pitchFamily="18" charset="0"/>
            </a:endParaRPr>
          </a:p>
        </p:txBody>
      </p:sp>
      <p:pic>
        <p:nvPicPr>
          <p:cNvPr id="4" name="Segnaposto contenuto 3">
            <a:extLst>
              <a:ext uri="{FF2B5EF4-FFF2-40B4-BE49-F238E27FC236}">
                <a16:creationId xmlns:a16="http://schemas.microsoft.com/office/drawing/2014/main" id="{65E32A02-6580-4362-B2EB-A45BE7B5D6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846" y="2701637"/>
            <a:ext cx="2857500" cy="2857500"/>
          </a:xfrm>
          <a:prstGeom prst="rect">
            <a:avLst/>
          </a:prstGeom>
        </p:spPr>
      </p:pic>
      <p:graphicFrame>
        <p:nvGraphicFramePr>
          <p:cNvPr id="5" name="Tabella 5">
            <a:extLst>
              <a:ext uri="{FF2B5EF4-FFF2-40B4-BE49-F238E27FC236}">
                <a16:creationId xmlns:a16="http://schemas.microsoft.com/office/drawing/2014/main" id="{0FFEC5D8-8CC5-4522-8400-0F15D4D5B73D}"/>
              </a:ext>
            </a:extLst>
          </p:cNvPr>
          <p:cNvGraphicFramePr>
            <a:graphicFrameLocks noGrp="1"/>
          </p:cNvGraphicFramePr>
          <p:nvPr>
            <p:extLst>
              <p:ext uri="{D42A27DB-BD31-4B8C-83A1-F6EECF244321}">
                <p14:modId xmlns:p14="http://schemas.microsoft.com/office/powerpoint/2010/main" val="941255559"/>
              </p:ext>
            </p:extLst>
          </p:nvPr>
        </p:nvGraphicFramePr>
        <p:xfrm>
          <a:off x="2175659" y="2819276"/>
          <a:ext cx="4321278" cy="914400"/>
        </p:xfrm>
        <a:graphic>
          <a:graphicData uri="http://schemas.openxmlformats.org/drawingml/2006/table">
            <a:tbl>
              <a:tblPr firstRow="1" bandRow="1">
                <a:tableStyleId>{5C22544A-7EE6-4342-B048-85BDC9FD1C3A}</a:tableStyleId>
              </a:tblPr>
              <a:tblGrid>
                <a:gridCol w="4321278">
                  <a:extLst>
                    <a:ext uri="{9D8B030D-6E8A-4147-A177-3AD203B41FA5}">
                      <a16:colId xmlns:a16="http://schemas.microsoft.com/office/drawing/2014/main" val="3096011334"/>
                    </a:ext>
                  </a:extLst>
                </a:gridCol>
              </a:tblGrid>
              <a:tr h="794062">
                <a:tc>
                  <a:txBody>
                    <a:bodyPr/>
                    <a:lstStyle/>
                    <a:p>
                      <a:r>
                        <a:rPr lang="it-IT" dirty="0"/>
                        <a:t>La Rosa Camuna, una di queste incisioni antiche è simbolo della Regione Lombardia</a:t>
                      </a:r>
                    </a:p>
                  </a:txBody>
                  <a:tcPr>
                    <a:solidFill>
                      <a:schemeClr val="accent5">
                        <a:lumMod val="60000"/>
                        <a:lumOff val="40000"/>
                      </a:schemeClr>
                    </a:solidFill>
                  </a:tcPr>
                </a:tc>
                <a:extLst>
                  <a:ext uri="{0D108BD9-81ED-4DB2-BD59-A6C34878D82A}">
                    <a16:rowId xmlns:a16="http://schemas.microsoft.com/office/drawing/2014/main" val="3580022346"/>
                  </a:ext>
                </a:extLst>
              </a:tr>
            </a:tbl>
          </a:graphicData>
        </a:graphic>
      </p:graphicFrame>
      <p:pic>
        <p:nvPicPr>
          <p:cNvPr id="6" name="Immagine 5">
            <a:extLst>
              <a:ext uri="{FF2B5EF4-FFF2-40B4-BE49-F238E27FC236}">
                <a16:creationId xmlns:a16="http://schemas.microsoft.com/office/drawing/2014/main" id="{22033F13-EDD6-414F-AC9F-FD23CA20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659" y="3869130"/>
            <a:ext cx="3797135" cy="2531423"/>
          </a:xfrm>
          <a:prstGeom prst="rect">
            <a:avLst/>
          </a:prstGeom>
        </p:spPr>
      </p:pic>
    </p:spTree>
    <p:extLst>
      <p:ext uri="{BB962C8B-B14F-4D97-AF65-F5344CB8AC3E}">
        <p14:creationId xmlns:p14="http://schemas.microsoft.com/office/powerpoint/2010/main" val="3844308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E0C2A-8579-4719-A220-8E02ED60316E}"/>
              </a:ext>
            </a:extLst>
          </p:cNvPr>
          <p:cNvSpPr>
            <a:spLocks noGrp="1"/>
          </p:cNvSpPr>
          <p:nvPr>
            <p:ph type="title"/>
          </p:nvPr>
        </p:nvSpPr>
        <p:spPr>
          <a:xfrm>
            <a:off x="2592925" y="624110"/>
            <a:ext cx="8911687" cy="3062988"/>
          </a:xfrm>
        </p:spPr>
        <p:txBody>
          <a:bodyPr>
            <a:normAutofit fontScale="90000"/>
          </a:bodyPr>
          <a:lstStyle/>
          <a:p>
            <a:pPr>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Lombardia è stata nei secoli conquistata ed abitata da varie popolazioni: 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Celti, i Liguri, i Romani e i Longobardi,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che le hanno dato il nome.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nome Lombardia deriva da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Longobardia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il territorio anticamente abitato dai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Longobardi,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un popolo guerriero di origine germanica che, con la caduta dell’Impero Romano si insediò in Pianura Padana, scelse Pavia come capitale del proprio regno e si convertì alla religione cristiana. Nel 2011 L’Unesco ha inserito i luoghi del potere dei Longobardi nella lista del Patrimonio dell’Umanità, dopo averne dichiarato l’importanza artistica e culturale.</a:t>
            </a: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Ai Longobardi viene anche riconosciuto il merito di aver promosso e sostenuto la religione cristiana e, in particolare, la diffusione dei monasteri di cui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complesso della basilica di San Salvatore e del monastero femminile di Santa Giulia a Brescia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sono il più alto esempio.</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pic>
        <p:nvPicPr>
          <p:cNvPr id="4" name="Segnaposto contenuto 3">
            <a:extLst>
              <a:ext uri="{FF2B5EF4-FFF2-40B4-BE49-F238E27FC236}">
                <a16:creationId xmlns:a16="http://schemas.microsoft.com/office/drawing/2014/main" id="{AE71D382-B05E-4A1F-ADDF-F8FF399246A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7163" y="3858930"/>
            <a:ext cx="1750871" cy="2374961"/>
          </a:xfrm>
          <a:prstGeom prst="rect">
            <a:avLst/>
          </a:prstGeom>
          <a:noFill/>
          <a:ln>
            <a:noFill/>
          </a:ln>
        </p:spPr>
      </p:pic>
      <p:graphicFrame>
        <p:nvGraphicFramePr>
          <p:cNvPr id="5" name="Tabella 5">
            <a:extLst>
              <a:ext uri="{FF2B5EF4-FFF2-40B4-BE49-F238E27FC236}">
                <a16:creationId xmlns:a16="http://schemas.microsoft.com/office/drawing/2014/main" id="{F2A60304-7978-4519-B3A2-05BEBD55A092}"/>
              </a:ext>
            </a:extLst>
          </p:cNvPr>
          <p:cNvGraphicFramePr>
            <a:graphicFrameLocks noGrp="1"/>
          </p:cNvGraphicFramePr>
          <p:nvPr>
            <p:extLst>
              <p:ext uri="{D42A27DB-BD31-4B8C-83A1-F6EECF244321}">
                <p14:modId xmlns:p14="http://schemas.microsoft.com/office/powerpoint/2010/main" val="2919207849"/>
              </p:ext>
            </p:extLst>
          </p:nvPr>
        </p:nvGraphicFramePr>
        <p:xfrm>
          <a:off x="2719448" y="4002088"/>
          <a:ext cx="3489623" cy="1469564"/>
        </p:xfrm>
        <a:graphic>
          <a:graphicData uri="http://schemas.openxmlformats.org/drawingml/2006/table">
            <a:tbl>
              <a:tblPr firstRow="1" bandRow="1">
                <a:tableStyleId>{5C22544A-7EE6-4342-B048-85BDC9FD1C3A}</a:tableStyleId>
              </a:tblPr>
              <a:tblGrid>
                <a:gridCol w="3489623">
                  <a:extLst>
                    <a:ext uri="{9D8B030D-6E8A-4147-A177-3AD203B41FA5}">
                      <a16:colId xmlns:a16="http://schemas.microsoft.com/office/drawing/2014/main" val="2425964017"/>
                    </a:ext>
                  </a:extLst>
                </a:gridCol>
              </a:tblGrid>
              <a:tr h="14695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Croce longobarda,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bassorilievo in marmo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conservato nella Basilica di </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San Salvatore, a Brescia</a:t>
                      </a:r>
                    </a:p>
                    <a:p>
                      <a:endParaRPr lang="it-IT" dirty="0"/>
                    </a:p>
                  </a:txBody>
                  <a:tcPr>
                    <a:solidFill>
                      <a:schemeClr val="accent5">
                        <a:lumMod val="75000"/>
                      </a:schemeClr>
                    </a:solidFill>
                  </a:tcPr>
                </a:tc>
                <a:extLst>
                  <a:ext uri="{0D108BD9-81ED-4DB2-BD59-A6C34878D82A}">
                    <a16:rowId xmlns:a16="http://schemas.microsoft.com/office/drawing/2014/main" val="1680970028"/>
                  </a:ext>
                </a:extLst>
              </a:tr>
            </a:tbl>
          </a:graphicData>
        </a:graphic>
      </p:graphicFrame>
    </p:spTree>
    <p:extLst>
      <p:ext uri="{BB962C8B-B14F-4D97-AF65-F5344CB8AC3E}">
        <p14:creationId xmlns:p14="http://schemas.microsoft.com/office/powerpoint/2010/main" val="62045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D0D05D-1B30-4AFC-B910-088DA5714201}"/>
              </a:ext>
            </a:extLst>
          </p:cNvPr>
          <p:cNvSpPr>
            <a:spLocks noGrp="1"/>
          </p:cNvSpPr>
          <p:nvPr>
            <p:ph type="ctrTitle"/>
          </p:nvPr>
        </p:nvSpPr>
        <p:spPr>
          <a:xfrm>
            <a:off x="2530219" y="1327355"/>
            <a:ext cx="8915399" cy="1665471"/>
          </a:xfrm>
        </p:spPr>
        <p:txBody>
          <a:bodyPr>
            <a:normAutofit/>
          </a:bodyPr>
          <a:lstStyle/>
          <a:p>
            <a:pPr>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Nel Medioevo le città furono importanti centri commerciali e nel Rinascimento furono pacifiche e prospere.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Dopo l’Unità d’Italia la Regione è divenuta il centro economico del Paese, tanto che il suo capoluogo, Milano, possiede la “borsa” più importante.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600" dirty="0"/>
          </a:p>
        </p:txBody>
      </p:sp>
      <p:graphicFrame>
        <p:nvGraphicFramePr>
          <p:cNvPr id="3" name="Tabella 3">
            <a:extLst>
              <a:ext uri="{FF2B5EF4-FFF2-40B4-BE49-F238E27FC236}">
                <a16:creationId xmlns:a16="http://schemas.microsoft.com/office/drawing/2014/main" id="{277D3AC2-754D-4490-AC8E-84C1AF6B75A7}"/>
              </a:ext>
            </a:extLst>
          </p:cNvPr>
          <p:cNvGraphicFramePr>
            <a:graphicFrameLocks noGrp="1"/>
          </p:cNvGraphicFramePr>
          <p:nvPr>
            <p:extLst>
              <p:ext uri="{D42A27DB-BD31-4B8C-83A1-F6EECF244321}">
                <p14:modId xmlns:p14="http://schemas.microsoft.com/office/powerpoint/2010/main" val="2520838950"/>
              </p:ext>
            </p:extLst>
          </p:nvPr>
        </p:nvGraphicFramePr>
        <p:xfrm>
          <a:off x="2671949" y="3092763"/>
          <a:ext cx="3301340" cy="3106155"/>
        </p:xfrm>
        <a:graphic>
          <a:graphicData uri="http://schemas.openxmlformats.org/drawingml/2006/table">
            <a:tbl>
              <a:tblPr firstRow="1" bandRow="1">
                <a:tableStyleId>{5C22544A-7EE6-4342-B048-85BDC9FD1C3A}</a:tableStyleId>
              </a:tblPr>
              <a:tblGrid>
                <a:gridCol w="3301340">
                  <a:extLst>
                    <a:ext uri="{9D8B030D-6E8A-4147-A177-3AD203B41FA5}">
                      <a16:colId xmlns:a16="http://schemas.microsoft.com/office/drawing/2014/main" val="1974180546"/>
                    </a:ext>
                  </a:extLst>
                </a:gridCol>
              </a:tblGrid>
              <a:tr h="3106155">
                <a:tc>
                  <a:txBody>
                    <a:bodyPr/>
                    <a:lstStyle/>
                    <a:p>
                      <a:endParaRPr lang="it-IT" sz="2000" dirty="0">
                        <a:latin typeface="Book Antiqua" panose="02040602050305030304" pitchFamily="18" charset="0"/>
                      </a:endParaRPr>
                    </a:p>
                    <a:p>
                      <a:endParaRPr lang="it-IT" sz="2000" u="none" dirty="0">
                        <a:solidFill>
                          <a:schemeClr val="bg1">
                            <a:lumMod val="95000"/>
                          </a:schemeClr>
                        </a:solidFill>
                        <a:latin typeface="Book Antiqua" panose="02040602050305030304" pitchFamily="18" charset="0"/>
                      </a:endParaRPr>
                    </a:p>
                    <a:p>
                      <a:r>
                        <a:rPr lang="it-IT" sz="2000" b="0" i="0" u="none" kern="1200" dirty="0">
                          <a:solidFill>
                            <a:schemeClr val="bg1">
                              <a:lumMod val="95000"/>
                            </a:schemeClr>
                          </a:solidFill>
                          <a:effectLst/>
                          <a:latin typeface="Book Antiqua" panose="02040602050305030304" pitchFamily="18" charset="0"/>
                          <a:ea typeface="+mn-ea"/>
                          <a:cs typeface="+mn-cs"/>
                        </a:rPr>
                        <a:t>Il </a:t>
                      </a:r>
                      <a:r>
                        <a:rPr lang="it-IT" sz="2000" b="1" i="0" u="none" kern="1200" dirty="0">
                          <a:solidFill>
                            <a:schemeClr val="bg1">
                              <a:lumMod val="95000"/>
                            </a:schemeClr>
                          </a:solidFill>
                          <a:effectLst/>
                          <a:latin typeface="Book Antiqua" panose="02040602050305030304" pitchFamily="18" charset="0"/>
                          <a:ea typeface="+mn-ea"/>
                          <a:cs typeface="+mn-cs"/>
                        </a:rPr>
                        <a:t>Palazzo Mezzanotte</a:t>
                      </a:r>
                      <a:r>
                        <a:rPr lang="it-IT" sz="2000" b="0" i="0" u="none" kern="1200" dirty="0">
                          <a:solidFill>
                            <a:schemeClr val="bg1">
                              <a:lumMod val="95000"/>
                            </a:schemeClr>
                          </a:solidFill>
                          <a:effectLst/>
                          <a:latin typeface="Book Antiqua" panose="02040602050305030304" pitchFamily="18" charset="0"/>
                          <a:ea typeface="+mn-ea"/>
                          <a:cs typeface="+mn-cs"/>
                        </a:rPr>
                        <a:t>, o </a:t>
                      </a:r>
                      <a:r>
                        <a:rPr lang="it-IT" sz="2000" b="1" i="0" u="none" kern="1200" dirty="0">
                          <a:solidFill>
                            <a:schemeClr val="bg1">
                              <a:lumMod val="95000"/>
                            </a:schemeClr>
                          </a:solidFill>
                          <a:effectLst/>
                          <a:latin typeface="Book Antiqua" panose="02040602050305030304" pitchFamily="18" charset="0"/>
                          <a:ea typeface="+mn-ea"/>
                          <a:cs typeface="+mn-cs"/>
                        </a:rPr>
                        <a:t>Palazzo della Borsa</a:t>
                      </a:r>
                      <a:r>
                        <a:rPr lang="it-IT" sz="2000" b="0" i="0" u="none" kern="1200" dirty="0">
                          <a:solidFill>
                            <a:schemeClr val="bg1">
                              <a:lumMod val="95000"/>
                            </a:schemeClr>
                          </a:solidFill>
                          <a:effectLst/>
                          <a:latin typeface="Book Antiqua" panose="02040602050305030304" pitchFamily="18" charset="0"/>
                          <a:ea typeface="+mn-ea"/>
                          <a:cs typeface="+mn-cs"/>
                        </a:rPr>
                        <a:t> è l'edificio che ospita la </a:t>
                      </a:r>
                      <a:r>
                        <a:rPr lang="it-IT" sz="2000" b="0" i="0" u="none" strike="noStrike" kern="1200" dirty="0">
                          <a:solidFill>
                            <a:schemeClr val="bg1">
                              <a:lumMod val="95000"/>
                            </a:schemeClr>
                          </a:solidFill>
                          <a:effectLst/>
                          <a:latin typeface="Book Antiqua" panose="02040602050305030304" pitchFamily="18" charset="0"/>
                          <a:ea typeface="+mn-ea"/>
                          <a:cs typeface="+mn-cs"/>
                        </a:rPr>
                        <a:t>Borsa Valori di Milano</a:t>
                      </a:r>
                      <a:r>
                        <a:rPr lang="it-IT" sz="2000" b="0" i="0" u="none" kern="1200" dirty="0">
                          <a:solidFill>
                            <a:schemeClr val="bg1">
                              <a:lumMod val="95000"/>
                            </a:schemeClr>
                          </a:solidFill>
                          <a:effectLst/>
                          <a:latin typeface="Book Antiqua" panose="02040602050305030304" pitchFamily="18" charset="0"/>
                          <a:ea typeface="+mn-ea"/>
                          <a:cs typeface="+mn-cs"/>
                        </a:rPr>
                        <a:t> in piazza degli Affari.</a:t>
                      </a:r>
                    </a:p>
                    <a:p>
                      <a:r>
                        <a:rPr lang="it-IT" sz="2000" b="0" i="0" u="none" kern="1200" dirty="0">
                          <a:solidFill>
                            <a:schemeClr val="bg1">
                              <a:lumMod val="95000"/>
                            </a:schemeClr>
                          </a:solidFill>
                          <a:effectLst/>
                          <a:latin typeface="Book Antiqua" panose="02040602050305030304" pitchFamily="18" charset="0"/>
                          <a:ea typeface="+mn-ea"/>
                          <a:cs typeface="+mn-cs"/>
                        </a:rPr>
                        <a:t> </a:t>
                      </a:r>
                      <a:endParaRPr lang="it-IT" sz="2000" u="none" dirty="0">
                        <a:solidFill>
                          <a:schemeClr val="bg1">
                            <a:lumMod val="95000"/>
                          </a:schemeClr>
                        </a:solidFill>
                        <a:latin typeface="Book Antiqua" panose="02040602050305030304" pitchFamily="18" charset="0"/>
                      </a:endParaRPr>
                    </a:p>
                    <a:p>
                      <a:endParaRPr lang="it-IT" u="sng" dirty="0">
                        <a:solidFill>
                          <a:schemeClr val="bg1">
                            <a:lumMod val="95000"/>
                          </a:schemeClr>
                        </a:solidFill>
                        <a:latin typeface="Book Antiqua" panose="02040602050305030304" pitchFamily="18" charset="0"/>
                      </a:endParaRPr>
                    </a:p>
                    <a:p>
                      <a:endParaRPr lang="it-IT" dirty="0"/>
                    </a:p>
                  </a:txBody>
                  <a:tcPr>
                    <a:solidFill>
                      <a:schemeClr val="accent5">
                        <a:lumMod val="75000"/>
                      </a:schemeClr>
                    </a:solidFill>
                  </a:tcPr>
                </a:tc>
                <a:extLst>
                  <a:ext uri="{0D108BD9-81ED-4DB2-BD59-A6C34878D82A}">
                    <a16:rowId xmlns:a16="http://schemas.microsoft.com/office/drawing/2014/main" val="2264921608"/>
                  </a:ext>
                </a:extLst>
              </a:tr>
            </a:tbl>
          </a:graphicData>
        </a:graphic>
      </p:graphicFrame>
      <p:pic>
        <p:nvPicPr>
          <p:cNvPr id="5" name="Immagine 4">
            <a:extLst>
              <a:ext uri="{FF2B5EF4-FFF2-40B4-BE49-F238E27FC236}">
                <a16:creationId xmlns:a16="http://schemas.microsoft.com/office/drawing/2014/main" id="{2CEC4166-F7A7-463F-AB1C-FA4B9205B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918" y="3107608"/>
            <a:ext cx="4642775" cy="3091310"/>
          </a:xfrm>
          <a:prstGeom prst="rect">
            <a:avLst/>
          </a:prstGeom>
        </p:spPr>
      </p:pic>
    </p:spTree>
    <p:extLst>
      <p:ext uri="{BB962C8B-B14F-4D97-AF65-F5344CB8AC3E}">
        <p14:creationId xmlns:p14="http://schemas.microsoft.com/office/powerpoint/2010/main" val="317342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31D2-1BF0-427C-9157-7279782F31AA}"/>
              </a:ext>
            </a:extLst>
          </p:cNvPr>
          <p:cNvSpPr>
            <a:spLocks noGrp="1"/>
          </p:cNvSpPr>
          <p:nvPr>
            <p:ph type="title"/>
          </p:nvPr>
        </p:nvSpPr>
        <p:spPr/>
        <p:txBody>
          <a:bodyPr>
            <a:normAutofit fontScale="90000"/>
          </a:bodyPr>
          <a:lstStyle/>
          <a:p>
            <a:r>
              <a:rPr lang="it-IT" b="1" dirty="0">
                <a:solidFill>
                  <a:srgbClr val="FF0000"/>
                </a:solidFill>
                <a:latin typeface="Bodoni MT Black" panose="02070A03080606020203" pitchFamily="18" charset="0"/>
              </a:rPr>
              <a:t>QUALI CARATTERISTICHE HA IL TERRITORIO?</a:t>
            </a:r>
            <a:br>
              <a:rPr lang="it-IT" dirty="0">
                <a:solidFill>
                  <a:srgbClr val="FF0000"/>
                </a:solidFill>
                <a:latin typeface="Bodoni MT Black" panose="02070A03080606020203" pitchFamily="18" charset="0"/>
              </a:rPr>
            </a:br>
            <a:endParaRPr lang="it-IT" dirty="0">
              <a:solidFill>
                <a:srgbClr val="FF0000"/>
              </a:solidFill>
              <a:latin typeface="Bodoni MT Black" panose="02070A03080606020203" pitchFamily="18" charset="0"/>
            </a:endParaRPr>
          </a:p>
        </p:txBody>
      </p:sp>
      <p:sp>
        <p:nvSpPr>
          <p:cNvPr id="3" name="Segnaposto contenuto 2">
            <a:extLst>
              <a:ext uri="{FF2B5EF4-FFF2-40B4-BE49-F238E27FC236}">
                <a16:creationId xmlns:a16="http://schemas.microsoft.com/office/drawing/2014/main" id="{F7AD13CD-C392-4087-899C-0694CCE62A15}"/>
              </a:ext>
            </a:extLst>
          </p:cNvPr>
          <p:cNvSpPr>
            <a:spLocks noGrp="1"/>
          </p:cNvSpPr>
          <p:nvPr>
            <p:ph idx="1"/>
          </p:nvPr>
        </p:nvSpPr>
        <p:spPr/>
        <p:txBody>
          <a:bodyPr>
            <a:normAutofit/>
          </a:bodyPr>
          <a:lstStyle/>
          <a:p>
            <a:r>
              <a:rPr lang="it-IT" sz="2000" dirty="0">
                <a:latin typeface="Book Antiqua" panose="02040602050305030304" pitchFamily="18" charset="0"/>
              </a:rPr>
              <a:t>Il territorio della Lombardia è montuoso, pianeggiante e collinare. </a:t>
            </a:r>
          </a:p>
          <a:p>
            <a:r>
              <a:rPr lang="it-IT" sz="2000" dirty="0">
                <a:latin typeface="Book Antiqua" panose="02040602050305030304" pitchFamily="18" charset="0"/>
              </a:rPr>
              <a:t>I </a:t>
            </a:r>
            <a:r>
              <a:rPr lang="it-IT" sz="2000" b="1" cap="small" dirty="0">
                <a:solidFill>
                  <a:srgbClr val="FF0000"/>
                </a:solidFill>
                <a:latin typeface="Book Antiqua" panose="02040602050305030304" pitchFamily="18" charset="0"/>
              </a:rPr>
              <a:t>monti</a:t>
            </a:r>
            <a:r>
              <a:rPr lang="it-IT" sz="2000" cap="small" dirty="0">
                <a:latin typeface="Book Antiqua" panose="02040602050305030304" pitchFamily="18" charset="0"/>
              </a:rPr>
              <a:t> </a:t>
            </a:r>
            <a:r>
              <a:rPr lang="it-IT" sz="2000" dirty="0">
                <a:latin typeface="Book Antiqua" panose="02040602050305030304" pitchFamily="18" charset="0"/>
              </a:rPr>
              <a:t>più importanti sono </a:t>
            </a:r>
            <a:r>
              <a:rPr lang="it-IT" sz="2000" b="1" cap="small" dirty="0">
                <a:solidFill>
                  <a:srgbClr val="FF0000"/>
                </a:solidFill>
                <a:latin typeface="Book Antiqua" panose="02040602050305030304" pitchFamily="18" charset="0"/>
              </a:rPr>
              <a:t>Bernina, Ortles e Adamello</a:t>
            </a:r>
            <a:r>
              <a:rPr lang="it-IT" sz="2000" dirty="0">
                <a:latin typeface="Book Antiqua" panose="02040602050305030304" pitchFamily="18" charset="0"/>
              </a:rPr>
              <a:t>.</a:t>
            </a:r>
          </a:p>
          <a:p>
            <a:r>
              <a:rPr lang="it-IT" sz="2000" dirty="0">
                <a:latin typeface="Book Antiqua" panose="02040602050305030304" pitchFamily="18" charset="0"/>
              </a:rPr>
              <a:t>La regione ha un aspetto fisico piuttosto ben delineato: a nord alti monti che digradano progressivamente verso la grande pianura padana, posta al centro; a sud altri monti, gli Appennini, si elevano per un breve tratto nella regione.</a:t>
            </a:r>
          </a:p>
          <a:p>
            <a:r>
              <a:rPr lang="it-IT" sz="2000" dirty="0">
                <a:latin typeface="Book Antiqua" panose="02040602050305030304" pitchFamily="18" charset="0"/>
              </a:rPr>
              <a:t>Con una osservazione più attenta, possiamo distinguere nel territorio lombardo, da nord a sud, cinque fasce: la fascia alpina, prealpina, morenica, alluvionale (alta e bassa) e appenninica.</a:t>
            </a:r>
          </a:p>
          <a:p>
            <a:endParaRPr lang="it-IT" dirty="0"/>
          </a:p>
        </p:txBody>
      </p:sp>
    </p:spTree>
    <p:extLst>
      <p:ext uri="{BB962C8B-B14F-4D97-AF65-F5344CB8AC3E}">
        <p14:creationId xmlns:p14="http://schemas.microsoft.com/office/powerpoint/2010/main" val="395157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C9E4C7-C11F-4222-941D-31C6EEDE3CF8}"/>
              </a:ext>
            </a:extLst>
          </p:cNvPr>
          <p:cNvSpPr>
            <a:spLocks noGrp="1"/>
          </p:cNvSpPr>
          <p:nvPr>
            <p:ph type="title"/>
          </p:nvPr>
        </p:nvSpPr>
        <p:spPr/>
        <p:txBody>
          <a:bodyPr>
            <a:normAutofit fontScale="90000"/>
          </a:bodyPr>
          <a:lstStyle/>
          <a:p>
            <a:pPr>
              <a:lnSpc>
                <a:spcPct val="107000"/>
              </a:lnSpc>
              <a:spcAft>
                <a:spcPts val="800"/>
              </a:spcAft>
            </a:pPr>
            <a:r>
              <a:rPr lang="it-IT" sz="2400" dirty="0">
                <a:effectLst/>
                <a:latin typeface="Bodoni MT Black" panose="02070A03080606020203" pitchFamily="18" charset="0"/>
                <a:ea typeface="Calibri" panose="020F0502020204030204" pitchFamily="34" charset="0"/>
                <a:cs typeface="Times New Roman" panose="02020603050405020304" pitchFamily="18" charset="0"/>
              </a:rPr>
              <a:t> </a:t>
            </a:r>
            <a:r>
              <a:rPr lang="it-IT" sz="27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In viaggio!</a:t>
            </a:r>
            <a:br>
              <a:rPr lang="it-IT" sz="27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Non al mare, ma al lago! In Lombardia possiamo scoprire gli incantevoli paesaggi dei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laghi glaciali 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delle belle cittadine che vi si affacciano (per esempio Como e Lecco sul Lago di Como, Desenzano del Garda,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ecc</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it-IT" sz="1200" b="1" dirty="0">
              <a:solidFill>
                <a:srgbClr val="FF0000"/>
              </a:solidFill>
            </a:endParaRPr>
          </a:p>
        </p:txBody>
      </p:sp>
      <p:pic>
        <p:nvPicPr>
          <p:cNvPr id="4" name="Segnaposto contenuto 3">
            <a:extLst>
              <a:ext uri="{FF2B5EF4-FFF2-40B4-BE49-F238E27FC236}">
                <a16:creationId xmlns:a16="http://schemas.microsoft.com/office/drawing/2014/main" id="{BB18939C-E12B-495D-9C66-4C061ED52E7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8879" y="2149434"/>
            <a:ext cx="4310742" cy="3574472"/>
          </a:xfrm>
          <a:prstGeom prst="rect">
            <a:avLst/>
          </a:prstGeom>
          <a:noFill/>
          <a:ln>
            <a:noFill/>
          </a:ln>
        </p:spPr>
      </p:pic>
      <p:graphicFrame>
        <p:nvGraphicFramePr>
          <p:cNvPr id="5" name="Tabella 5">
            <a:extLst>
              <a:ext uri="{FF2B5EF4-FFF2-40B4-BE49-F238E27FC236}">
                <a16:creationId xmlns:a16="http://schemas.microsoft.com/office/drawing/2014/main" id="{E67F2C96-D0C4-4D24-9F09-16F905256DF6}"/>
              </a:ext>
            </a:extLst>
          </p:cNvPr>
          <p:cNvGraphicFramePr>
            <a:graphicFrameLocks noGrp="1"/>
          </p:cNvGraphicFramePr>
          <p:nvPr>
            <p:extLst>
              <p:ext uri="{D42A27DB-BD31-4B8C-83A1-F6EECF244321}">
                <p14:modId xmlns:p14="http://schemas.microsoft.com/office/powerpoint/2010/main" val="2867196555"/>
              </p:ext>
            </p:extLst>
          </p:nvPr>
        </p:nvGraphicFramePr>
        <p:xfrm>
          <a:off x="4678879" y="5913850"/>
          <a:ext cx="4438072" cy="640080"/>
        </p:xfrm>
        <a:graphic>
          <a:graphicData uri="http://schemas.openxmlformats.org/drawingml/2006/table">
            <a:tbl>
              <a:tblPr firstRow="1" bandRow="1">
                <a:tableStyleId>{5C22544A-7EE6-4342-B048-85BDC9FD1C3A}</a:tableStyleId>
              </a:tblPr>
              <a:tblGrid>
                <a:gridCol w="4438072">
                  <a:extLst>
                    <a:ext uri="{9D8B030D-6E8A-4147-A177-3AD203B41FA5}">
                      <a16:colId xmlns:a16="http://schemas.microsoft.com/office/drawing/2014/main" val="1785874229"/>
                    </a:ext>
                  </a:extLst>
                </a:gridCol>
              </a:tblGrid>
              <a:tr h="613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Lago di Garda</a:t>
                      </a:r>
                    </a:p>
                    <a:p>
                      <a:endParaRPr lang="it-IT" dirty="0"/>
                    </a:p>
                  </a:txBody>
                  <a:tcPr>
                    <a:solidFill>
                      <a:schemeClr val="accent5">
                        <a:lumMod val="75000"/>
                      </a:schemeClr>
                    </a:solidFill>
                  </a:tcPr>
                </a:tc>
                <a:extLst>
                  <a:ext uri="{0D108BD9-81ED-4DB2-BD59-A6C34878D82A}">
                    <a16:rowId xmlns:a16="http://schemas.microsoft.com/office/drawing/2014/main" val="3910633691"/>
                  </a:ext>
                </a:extLst>
              </a:tr>
            </a:tbl>
          </a:graphicData>
        </a:graphic>
      </p:graphicFrame>
    </p:spTree>
    <p:extLst>
      <p:ext uri="{BB962C8B-B14F-4D97-AF65-F5344CB8AC3E}">
        <p14:creationId xmlns:p14="http://schemas.microsoft.com/office/powerpoint/2010/main" val="1475053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66D77-2EF9-4A97-B44D-31B7FD1DCBE0}"/>
              </a:ext>
            </a:extLst>
          </p:cNvPr>
          <p:cNvSpPr>
            <a:spLocks noGrp="1"/>
          </p:cNvSpPr>
          <p:nvPr>
            <p:ph type="title"/>
          </p:nvPr>
        </p:nvSpPr>
        <p:spPr>
          <a:xfrm>
            <a:off x="2592925" y="624109"/>
            <a:ext cx="8911687" cy="5123547"/>
          </a:xfrm>
          <a:solidFill>
            <a:schemeClr val="accent5">
              <a:lumMod val="60000"/>
              <a:lumOff val="40000"/>
            </a:schemeClr>
          </a:solidFill>
        </p:spPr>
        <p:txBody>
          <a:bodyPr>
            <a:normAutofit/>
          </a:bodyPr>
          <a:lstStyle/>
          <a:p>
            <a:pPr marL="342900" lvl="0" indent="-342900">
              <a:lnSpc>
                <a:spcPct val="107000"/>
              </a:lnSpc>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      La posizione centrale del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lago di Como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consente belle gite in battello ai più interessanti centri rivieraschi e a Como.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In auto si può salire al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Ghisallo e al Parco San Primo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fra praterie e pinete, con belle viste sul lago e sulle Prealpi.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Raggiunta Lecco si può salire a Versasio (605m) e in funivia al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Pizzo d’Erna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(1329 m) sotto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Resegone,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oppure per la strada della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Valsassina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si sale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Barzio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(dove in funivia si può salire ai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Piani di Bobbio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a Introbio e a Taceno, dove la strada scende nuovamente sul lago 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Bellano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(dove di può visitare il famoso Orrido). Di qui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Varenna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 col traghetto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Bellagio.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Con i traghetti e l’auto si può anche costeggiare tutto il bacino superiore del lago di Como da Varenna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Colico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e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Cadenabbia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(visitare a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Piona</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l’abbazia cistercense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 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Gravedona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la bella chiesa di S. Maria del Tiglio) come pure raggiungere le località alpine della Valtellina e dei Grigioni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Madesimo, lo Spluga, la Valmasino), la Valfurva, il Bernina,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Pontresina</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e St. Moritz</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100" dirty="0"/>
          </a:p>
        </p:txBody>
      </p:sp>
    </p:spTree>
    <p:extLst>
      <p:ext uri="{BB962C8B-B14F-4D97-AF65-F5344CB8AC3E}">
        <p14:creationId xmlns:p14="http://schemas.microsoft.com/office/powerpoint/2010/main" val="180070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3BC20C31-340F-414B-AF51-0884250D8B0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5719" y="1223158"/>
            <a:ext cx="6341423" cy="4916385"/>
          </a:xfrm>
          <a:prstGeom prst="rect">
            <a:avLst/>
          </a:prstGeom>
          <a:noFill/>
          <a:ln>
            <a:noFill/>
          </a:ln>
        </p:spPr>
      </p:pic>
    </p:spTree>
    <p:extLst>
      <p:ext uri="{BB962C8B-B14F-4D97-AF65-F5344CB8AC3E}">
        <p14:creationId xmlns:p14="http://schemas.microsoft.com/office/powerpoint/2010/main" val="80180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EF001-B59D-4D7E-AA53-4783A70A0319}"/>
              </a:ext>
            </a:extLst>
          </p:cNvPr>
          <p:cNvSpPr>
            <a:spLocks noGrp="1"/>
          </p:cNvSpPr>
          <p:nvPr>
            <p:ph type="title"/>
          </p:nvPr>
        </p:nvSpPr>
        <p:spPr>
          <a:xfrm>
            <a:off x="2058270" y="1165124"/>
            <a:ext cx="8915399" cy="1755058"/>
          </a:xfrm>
        </p:spPr>
        <p:txBody>
          <a:bodyPr>
            <a:normAutofit/>
          </a:bodyPr>
          <a:lstStyle/>
          <a:p>
            <a:pPr marL="342900" lvl="0" indent="-342900">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    È di grande interesse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un’escursione lungo il Po,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alla scoperta della sua flora e della  sua fauna.</a:t>
            </a:r>
            <a:br>
              <a:rPr lang="it-IT" sz="1800" dirty="0">
                <a:latin typeface="Calibri" panose="020F0502020204030204" pitchFamily="34" charset="0"/>
                <a:ea typeface="Calibri" panose="020F0502020204030204" pitchFamily="34" charset="0"/>
                <a:cs typeface="Times New Roman" panose="02020603050405020304" pitchFamily="18" charset="0"/>
              </a:rPr>
            </a:br>
            <a:r>
              <a:rPr lang="it-IT" sz="1800" dirty="0">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 Milano è imperdibile la visita al Duomo, ai Navigli, ma anche al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Cenacolo,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celebre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dipinto di Leonardo da Vinci nel Refettorio della Chiesa di Santa Maria delle Grazie.</a:t>
            </a:r>
            <a:br>
              <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it-IT" sz="1100" b="1" dirty="0">
              <a:solidFill>
                <a:srgbClr val="FF0000"/>
              </a:solidFill>
            </a:endParaRPr>
          </a:p>
        </p:txBody>
      </p:sp>
      <p:pic>
        <p:nvPicPr>
          <p:cNvPr id="4" name="Immagine 3">
            <a:extLst>
              <a:ext uri="{FF2B5EF4-FFF2-40B4-BE49-F238E27FC236}">
                <a16:creationId xmlns:a16="http://schemas.microsoft.com/office/drawing/2014/main" id="{A6765D4B-9E7D-4574-9B4B-E0F1AF792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999" y="2996912"/>
            <a:ext cx="5899485" cy="3320313"/>
          </a:xfrm>
          <a:prstGeom prst="rect">
            <a:avLst/>
          </a:prstGeom>
        </p:spPr>
      </p:pic>
    </p:spTree>
    <p:extLst>
      <p:ext uri="{BB962C8B-B14F-4D97-AF65-F5344CB8AC3E}">
        <p14:creationId xmlns:p14="http://schemas.microsoft.com/office/powerpoint/2010/main" val="384188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DFB26-DEEB-4F85-B12C-E0364A799518}"/>
              </a:ext>
            </a:extLst>
          </p:cNvPr>
          <p:cNvSpPr>
            <a:spLocks noGrp="1"/>
          </p:cNvSpPr>
          <p:nvPr>
            <p:ph type="title"/>
          </p:nvPr>
        </p:nvSpPr>
        <p:spPr/>
        <p:txBody>
          <a:bodyPr>
            <a:normAutofit/>
          </a:bodyPr>
          <a:lstStyle/>
          <a:p>
            <a:r>
              <a:rPr lang="it-IT" sz="1800" dirty="0">
                <a:effectLst/>
                <a:latin typeface="Book Antiqua" panose="02040602050305030304" pitchFamily="18" charset="0"/>
                <a:ea typeface="Calibri" panose="020F0502020204030204" pitchFamily="34" charset="0"/>
                <a:cs typeface="Times New Roman" panose="02020603050405020304" pitchFamily="18" charset="0"/>
              </a:rPr>
              <a:t>Possiamo gustare i sapori di prodotti e piatti tipici: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risotto e la cotoletta “alla milanese”, carne di vitello con l’osso; lo squisito Panettone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dolce tipico di Natale, è famoso in tutta Italia.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p>
        </p:txBody>
      </p:sp>
      <p:pic>
        <p:nvPicPr>
          <p:cNvPr id="4" name="Segnaposto contenuto 3">
            <a:extLst>
              <a:ext uri="{FF2B5EF4-FFF2-40B4-BE49-F238E27FC236}">
                <a16:creationId xmlns:a16="http://schemas.microsoft.com/office/drawing/2014/main" id="{07EEBBB9-5C47-4B8A-BAF1-86CF13DB1FC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06390" y="2133600"/>
            <a:ext cx="3099330" cy="3946566"/>
          </a:xfrm>
          <a:prstGeom prst="rect">
            <a:avLst/>
          </a:prstGeom>
          <a:noFill/>
          <a:ln>
            <a:noFill/>
          </a:ln>
        </p:spPr>
      </p:pic>
    </p:spTree>
    <p:extLst>
      <p:ext uri="{BB962C8B-B14F-4D97-AF65-F5344CB8AC3E}">
        <p14:creationId xmlns:p14="http://schemas.microsoft.com/office/powerpoint/2010/main" val="2673554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85970-9A56-47D2-ADC4-51EBF549854C}"/>
              </a:ext>
            </a:extLst>
          </p:cNvPr>
          <p:cNvSpPr>
            <a:spLocks noGrp="1"/>
          </p:cNvSpPr>
          <p:nvPr>
            <p:ph type="title"/>
          </p:nvPr>
        </p:nvSpPr>
        <p:spPr>
          <a:solidFill>
            <a:schemeClr val="accent1">
              <a:lumMod val="40000"/>
              <a:lumOff val="60000"/>
            </a:schemeClr>
          </a:solidFill>
        </p:spPr>
        <p:txBody>
          <a:bodyPr>
            <a:noAutofit/>
          </a:bodyPr>
          <a:lstStyle/>
          <a:p>
            <a:pPr algn="just"/>
            <a:r>
              <a:rPr lang="it-IT" sz="2000" b="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Lombardia è la regione italiana con la più alta concentrazione di patrimoni culturali riconosciuti dall’UNESCO come eredità mondiale dell’Umanità.</a:t>
            </a:r>
            <a:br>
              <a:rPr lang="it-IT" sz="2000" b="1" dirty="0">
                <a:effectLst/>
                <a:latin typeface="Book Antiqua" panose="02040602050305030304" pitchFamily="18" charset="0"/>
                <a:ea typeface="Calibri" panose="020F0502020204030204" pitchFamily="34" charset="0"/>
                <a:cs typeface="Times New Roman" panose="02020603050405020304" pitchFamily="18" charset="0"/>
              </a:rPr>
            </a:br>
            <a:endParaRPr lang="it-IT" sz="2000" b="1" dirty="0">
              <a:latin typeface="Book Antiqua" panose="02040602050305030304" pitchFamily="18" charset="0"/>
            </a:endParaRPr>
          </a:p>
        </p:txBody>
      </p:sp>
      <p:sp>
        <p:nvSpPr>
          <p:cNvPr id="3" name="Segnaposto contenuto 2">
            <a:extLst>
              <a:ext uri="{FF2B5EF4-FFF2-40B4-BE49-F238E27FC236}">
                <a16:creationId xmlns:a16="http://schemas.microsoft.com/office/drawing/2014/main" id="{9A377C0C-52EE-4A32-BBFE-250B2CD9F49D}"/>
              </a:ext>
            </a:extLst>
          </p:cNvPr>
          <p:cNvSpPr>
            <a:spLocks noGrp="1"/>
          </p:cNvSpPr>
          <p:nvPr>
            <p:ph idx="1"/>
          </p:nvPr>
        </p:nvSpPr>
        <p:spPr/>
        <p:txBody>
          <a:bodyPr/>
          <a:lstStyle/>
          <a:p>
            <a:pPr marL="0" lvl="0" indent="0">
              <a:buNone/>
            </a:pPr>
            <a:r>
              <a:rPr lang="it-IT" sz="2800" dirty="0">
                <a:solidFill>
                  <a:srgbClr val="FF0000"/>
                </a:solidFill>
                <a:effectLst>
                  <a:outerShdw blurRad="38100" dist="38100" dir="2700000" algn="tl">
                    <a:srgbClr val="000000">
                      <a:alpha val="43137"/>
                    </a:srgbClr>
                  </a:outerShdw>
                </a:effectLst>
                <a:latin typeface="Bodoni MT Black" panose="02070A03080606020203" pitchFamily="18" charset="0"/>
                <a:ea typeface="Times New Roman" panose="02020603050405020304" pitchFamily="18" charset="0"/>
                <a:cs typeface="Times New Roman" panose="02020603050405020304" pitchFamily="18" charset="0"/>
              </a:rPr>
              <a:t>Le Incisioni Rupestri della Val Camonica</a:t>
            </a:r>
          </a:p>
          <a:p>
            <a:pPr marL="114300" indent="0" algn="just">
              <a:buNone/>
            </a:pPr>
            <a:r>
              <a:rPr lang="it-IT" sz="2800" dirty="0">
                <a:effectLst/>
                <a:latin typeface="Book Antiqua" panose="02040602050305030304" pitchFamily="18" charset="0"/>
                <a:ea typeface="Times New Roman" panose="02020603050405020304" pitchFamily="18" charset="0"/>
                <a:cs typeface="Arial" panose="020B0604020202020204" pitchFamily="34" charset="0"/>
              </a:rPr>
              <a:t>La Val Camonica è un museo a cielo aperto, un luogo magico in cui i visitatori possono ammirare una delle più antiche espressioni artistiche dell'uomo. L'arte rupestre della Val Camonica si articola su una linea temporale lunga 13mila anni che, dal Paleolitico Superiore, arriva fino alla fine dell'I millennio a.C.</a:t>
            </a:r>
            <a:endParaRPr lang="it-IT" sz="2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906003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A377C0C-52EE-4A32-BBFE-250B2CD9F49D}"/>
              </a:ext>
            </a:extLst>
          </p:cNvPr>
          <p:cNvSpPr>
            <a:spLocks noGrp="1"/>
          </p:cNvSpPr>
          <p:nvPr>
            <p:ph idx="1"/>
          </p:nvPr>
        </p:nvSpPr>
        <p:spPr>
          <a:xfrm>
            <a:off x="2589212" y="1194619"/>
            <a:ext cx="8915400" cy="4716603"/>
          </a:xfrm>
        </p:spPr>
        <p:txBody>
          <a:bodyPr>
            <a:normAutofit/>
          </a:bodyPr>
          <a:lstStyle/>
          <a:p>
            <a:pPr marL="114300" indent="0" algn="just">
              <a:buNone/>
            </a:pPr>
            <a:r>
              <a:rPr lang="it-IT" sz="2400" b="1" dirty="0">
                <a:solidFill>
                  <a:srgbClr val="FF0000"/>
                </a:solidFill>
                <a:latin typeface="Bodoni MT Black" panose="02070A03080606020203" pitchFamily="18" charset="0"/>
                <a:ea typeface="Times New Roman" panose="02020603050405020304" pitchFamily="18" charset="0"/>
                <a:cs typeface="Times New Roman" panose="02020603050405020304" pitchFamily="18" charset="0"/>
              </a:rPr>
              <a:t>Cenacolo di Leonardo</a:t>
            </a:r>
          </a:p>
          <a:p>
            <a:pPr marL="114300" indent="0" algn="just">
              <a:buNone/>
            </a:pPr>
            <a:r>
              <a:rPr lang="it-IT" sz="2400" dirty="0" err="1">
                <a:effectLst/>
                <a:latin typeface="Book Antiqua" panose="02040602050305030304" pitchFamily="18" charset="0"/>
                <a:ea typeface="Times New Roman" panose="02020603050405020304" pitchFamily="18" charset="0"/>
                <a:cs typeface="Arial" panose="020B0604020202020204" pitchFamily="34" charset="0"/>
              </a:rPr>
              <a:t>E’l’unico</a:t>
            </a:r>
            <a:r>
              <a:rPr lang="it-IT" sz="2400" dirty="0">
                <a:effectLst/>
                <a:latin typeface="Book Antiqua" panose="02040602050305030304" pitchFamily="18" charset="0"/>
                <a:ea typeface="Times New Roman" panose="02020603050405020304" pitchFamily="18" charset="0"/>
                <a:cs typeface="Arial" panose="020B0604020202020204" pitchFamily="34" charset="0"/>
              </a:rPr>
              <a:t> sito Unesco presente a Milano città: è proprio nel pieno centro del capoluogo lombardo che si trova, infatti, una delle più preziose testimonianze del nostro passato: la Chiesa di Santa Maria delle Grazie e l’inestimabile tesoro che nasconde al suo interno:</a:t>
            </a:r>
            <a:r>
              <a:rPr lang="it-IT" sz="2400" i="1" dirty="0">
                <a:effectLst/>
                <a:latin typeface="Book Antiqua" panose="02040602050305030304" pitchFamily="18" charset="0"/>
                <a:ea typeface="Times New Roman" panose="02020603050405020304" pitchFamily="18" charset="0"/>
                <a:cs typeface="Arial" panose="020B0604020202020204" pitchFamily="34" charset="0"/>
              </a:rPr>
              <a:t> </a:t>
            </a:r>
            <a:r>
              <a:rPr lang="it-IT" sz="2400" b="1" i="1" dirty="0">
                <a:effectLst/>
                <a:latin typeface="Book Antiqua" panose="02040602050305030304" pitchFamily="18" charset="0"/>
                <a:ea typeface="Times New Roman" panose="02020603050405020304" pitchFamily="18" charset="0"/>
                <a:cs typeface="Arial" panose="020B0604020202020204" pitchFamily="34" charset="0"/>
              </a:rPr>
              <a:t>L’ultima cena</a:t>
            </a:r>
            <a:r>
              <a:rPr lang="it-IT" sz="2400" i="1" dirty="0">
                <a:effectLst/>
                <a:latin typeface="Book Antiqua" panose="02040602050305030304" pitchFamily="18" charset="0"/>
                <a:ea typeface="Times New Roman" panose="02020603050405020304" pitchFamily="18" charset="0"/>
                <a:cs typeface="Arial" panose="020B0604020202020204" pitchFamily="34" charset="0"/>
              </a:rPr>
              <a:t> </a:t>
            </a:r>
            <a:r>
              <a:rPr lang="it-IT" sz="2400" dirty="0">
                <a:effectLst/>
                <a:latin typeface="Book Antiqua" panose="02040602050305030304" pitchFamily="18" charset="0"/>
                <a:ea typeface="Times New Roman" panose="02020603050405020304" pitchFamily="18" charset="0"/>
                <a:cs typeface="Arial" panose="020B0604020202020204" pitchFamily="34" charset="0"/>
              </a:rPr>
              <a:t>di Leonardo da Vinci, che si trova nel refettorio dell’ex convento. L’affresco di Leonardo da Vinci è la più famosa rappresentazione artistica dell’Ultima Cena di Cristo e uno dei dipinti più celebri di Leonardo e del Rinascimento. </a:t>
            </a:r>
            <a:endParaRPr lang="it-IT" sz="24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198869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DB43A-2718-4FA0-A5D9-6AD3A09629FA}"/>
              </a:ext>
            </a:extLst>
          </p:cNvPr>
          <p:cNvSpPr>
            <a:spLocks noGrp="1"/>
          </p:cNvSpPr>
          <p:nvPr>
            <p:ph type="title"/>
          </p:nvPr>
        </p:nvSpPr>
        <p:spPr/>
        <p:txBody>
          <a:bodyPr>
            <a:noAutofit/>
          </a:bodyPr>
          <a:lstStyle/>
          <a:p>
            <a:pPr marL="342900" lvl="0" indent="-342900"/>
            <a:r>
              <a:rPr lang="it-IT" sz="2400" dirty="0">
                <a:solidFill>
                  <a:srgbClr val="FF0000"/>
                </a:solidFill>
                <a:effectLst/>
                <a:latin typeface="Bodoni MT Black" panose="02070A03080606020203" pitchFamily="18" charset="0"/>
                <a:ea typeface="Times New Roman" panose="02020603050405020304" pitchFamily="18" charset="0"/>
                <a:cs typeface="Times New Roman" panose="02020603050405020304" pitchFamily="18" charset="0"/>
              </a:rPr>
              <a:t>Villaggio operaio di Crespi d’Adda</a:t>
            </a:r>
            <a:b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2000" dirty="0">
                <a:effectLst/>
                <a:latin typeface="Book Antiqua" panose="02040602050305030304" pitchFamily="18" charset="0"/>
                <a:ea typeface="Times New Roman" panose="02020603050405020304" pitchFamily="18" charset="0"/>
                <a:cs typeface="Arial" panose="020B0604020202020204" pitchFamily="34" charset="0"/>
              </a:rPr>
              <a:t>Frazione di Capriate San Gervasio, Crespi d’Adda è un sito industriale di inestimabile valore storico: si tratta, infatti, di uno degli esempi meglio conservati al mondo di villaggio operaio.</a:t>
            </a:r>
            <a:br>
              <a:rPr lang="it-IT" sz="20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p>
        </p:txBody>
      </p:sp>
      <p:sp>
        <p:nvSpPr>
          <p:cNvPr id="4" name="Segnaposto contenuto 3">
            <a:extLst>
              <a:ext uri="{FF2B5EF4-FFF2-40B4-BE49-F238E27FC236}">
                <a16:creationId xmlns:a16="http://schemas.microsoft.com/office/drawing/2014/main" id="{681E9857-A353-4D32-B020-9A57250BDEEA}"/>
              </a:ext>
            </a:extLst>
          </p:cNvPr>
          <p:cNvSpPr>
            <a:spLocks noGrp="1"/>
          </p:cNvSpPr>
          <p:nvPr>
            <p:ph sz="half" idx="2"/>
          </p:nvPr>
        </p:nvSpPr>
        <p:spPr/>
        <p:txBody>
          <a:bodyPr>
            <a:normAutofit fontScale="92500" lnSpcReduction="20000"/>
          </a:bodyPr>
          <a:lstStyle/>
          <a:p>
            <a:r>
              <a:rPr lang="it-IT" sz="1900" dirty="0" err="1">
                <a:solidFill>
                  <a:srgbClr val="000000"/>
                </a:solidFill>
                <a:effectLst/>
                <a:latin typeface="Book Antiqua" panose="02040602050305030304" pitchFamily="18" charset="0"/>
                <a:ea typeface="Calibri" panose="020F0502020204030204" pitchFamily="34" charset="0"/>
                <a:cs typeface="Helvetica" panose="020B0604020202020204" pitchFamily="34" charset="0"/>
              </a:rPr>
              <a:t>ll</a:t>
            </a:r>
            <a:r>
              <a:rPr lang="it-IT" sz="1900" dirty="0">
                <a:solidFill>
                  <a:srgbClr val="000000"/>
                </a:solidFill>
                <a:effectLst/>
                <a:latin typeface="Book Antiqua" panose="02040602050305030304" pitchFamily="18" charset="0"/>
                <a:ea typeface="Calibri" panose="020F0502020204030204" pitchFamily="34" charset="0"/>
                <a:cs typeface="Helvetica" panose="020B0604020202020204" pitchFamily="34" charset="0"/>
              </a:rPr>
              <a:t> villaggio, grazie al suo eccezionale valore storico e culturale, venne realizzato dalla famiglia Crespi a cavallo tra fine '800 ed inizio '900, per i dipendenti dell'opificio tessile e per le loro famiglie. Durante la passeggiata all'interno del villaggio, sarà possibile scoprire le case costruite per i lavoratori, di differente tipologia e modello in base alla loro posizione all'interno dell'azienda: dalle case degli operai, dotate di orto e piccolo giardino, alle case degli impiegati, più grandi e confortevoli, fino alla villa padronale della famiglia Crespi.</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5" name="Segnaposto contenuto 4">
            <a:extLst>
              <a:ext uri="{FF2B5EF4-FFF2-40B4-BE49-F238E27FC236}">
                <a16:creationId xmlns:a16="http://schemas.microsoft.com/office/drawing/2014/main" id="{4F28AB50-FBEA-4631-A9D9-DBB129AD00B0}"/>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34930" y="2507226"/>
            <a:ext cx="3834580" cy="2964425"/>
          </a:xfrm>
          <a:prstGeom prst="rect">
            <a:avLst/>
          </a:prstGeom>
          <a:noFill/>
          <a:ln>
            <a:noFill/>
          </a:ln>
        </p:spPr>
      </p:pic>
    </p:spTree>
    <p:extLst>
      <p:ext uri="{BB962C8B-B14F-4D97-AF65-F5344CB8AC3E}">
        <p14:creationId xmlns:p14="http://schemas.microsoft.com/office/powerpoint/2010/main" val="3114007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DB43A-2718-4FA0-A5D9-6AD3A09629FA}"/>
              </a:ext>
            </a:extLst>
          </p:cNvPr>
          <p:cNvSpPr>
            <a:spLocks noGrp="1"/>
          </p:cNvSpPr>
          <p:nvPr>
            <p:ph type="title"/>
          </p:nvPr>
        </p:nvSpPr>
        <p:spPr>
          <a:xfrm>
            <a:off x="2592924" y="624110"/>
            <a:ext cx="8911687" cy="1883116"/>
          </a:xfrm>
        </p:spPr>
        <p:txBody>
          <a:bodyPr>
            <a:noAutofit/>
          </a:bodyPr>
          <a:lstStyle/>
          <a:p>
            <a:pPr lvl="0"/>
            <a:r>
              <a:rPr lang="it-IT" sz="2400" dirty="0">
                <a:solidFill>
                  <a:srgbClr val="FF0000"/>
                </a:solidFill>
                <a:latin typeface="Bodoni MT Black" panose="02070A03080606020203" pitchFamily="18" charset="0"/>
                <a:ea typeface="Times New Roman" panose="02020603050405020304" pitchFamily="18" charset="0"/>
                <a:cs typeface="Times New Roman" panose="02020603050405020304" pitchFamily="18" charset="0"/>
              </a:rPr>
              <a:t>Sacri monti di Piemonte e Lombardia</a:t>
            </a:r>
            <a:br>
              <a:rPr lang="it-IT"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it-IT" sz="18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Il Santuario della Madonna del Soccorso e le cappelle del Sacro Monte sovrastano il paese di Ossuccio, sulla sponda occidentale del Lago di Como, in una incantevole posizione panoramica.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Il complesso architettonico del </a:t>
            </a:r>
            <a:r>
              <a:rPr lang="it-IT" sz="1800" b="1"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Sacro Monte di Ossuccio</a:t>
            </a:r>
            <a:r>
              <a:rPr lang="it-IT" sz="18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 comprende 14 cappelle, la Chiesa e l'antistante portico, la Cappella della Beata Vergine del Soccorso e il Campanile.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br>
              <a:rPr lang="it-IT" sz="20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p>
        </p:txBody>
      </p:sp>
      <p:sp>
        <p:nvSpPr>
          <p:cNvPr id="4" name="Segnaposto contenuto 3">
            <a:extLst>
              <a:ext uri="{FF2B5EF4-FFF2-40B4-BE49-F238E27FC236}">
                <a16:creationId xmlns:a16="http://schemas.microsoft.com/office/drawing/2014/main" id="{681E9857-A353-4D32-B020-9A57250BDEEA}"/>
              </a:ext>
            </a:extLst>
          </p:cNvPr>
          <p:cNvSpPr>
            <a:spLocks noGrp="1"/>
          </p:cNvSpPr>
          <p:nvPr>
            <p:ph sz="half" idx="2"/>
          </p:nvPr>
        </p:nvSpPr>
        <p:spPr>
          <a:xfrm>
            <a:off x="7190747" y="2802193"/>
            <a:ext cx="4313864" cy="3244645"/>
          </a:xfrm>
        </p:spPr>
        <p:txBody>
          <a:bodyPr>
            <a:normAutofit fontScale="47500" lnSpcReduction="20000"/>
          </a:bodyPr>
          <a:lstStyle/>
          <a:p>
            <a:pPr marL="457200" algn="just">
              <a:lnSpc>
                <a:spcPct val="107000"/>
              </a:lnSpc>
              <a:spcAft>
                <a:spcPts val="1090"/>
              </a:spcAft>
            </a:pPr>
            <a:r>
              <a:rPr lang="it-IT" sz="29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Le cappelle sono distribuite lungo il </a:t>
            </a:r>
            <a:r>
              <a:rPr lang="it-IT" sz="2900" b="1"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Viale del Santuario</a:t>
            </a:r>
            <a:r>
              <a:rPr lang="it-IT" sz="29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 che dalla frazione di </a:t>
            </a:r>
            <a:r>
              <a:rPr lang="it-IT" sz="2900" dirty="0" err="1">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Garzola</a:t>
            </a:r>
            <a:r>
              <a:rPr lang="it-IT" sz="29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 giunge fino al luogo del Santuario. L'epoca di costruzione è databile tra il XVI e il XVIII secolo.</a:t>
            </a:r>
            <a:endParaRPr lang="it-IT" sz="29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1090"/>
              </a:spcAft>
            </a:pPr>
            <a:r>
              <a:rPr lang="it-IT" sz="29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La tradizione popolare lega gli inizi della devozione alla Madonna ad una antica statua di Maria e a un antico dipinto. La statua, in marmo bianco, nascosta probabilmente sul luogo in tempi di lotte e invasioni, fu qui ritrovata da una fanciulla sordomuta che ebbe il dono della guarigione; si trova ora in una cappella votiva annessa al Santuario.</a:t>
            </a:r>
            <a:endParaRPr lang="it-IT"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7" name="Segnaposto contenuto 6">
            <a:extLst>
              <a:ext uri="{FF2B5EF4-FFF2-40B4-BE49-F238E27FC236}">
                <a16:creationId xmlns:a16="http://schemas.microsoft.com/office/drawing/2014/main" id="{FA6858FC-4A1B-4894-8E05-9DC720EF3BAC}"/>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89213" y="3079204"/>
            <a:ext cx="4313237" cy="1887041"/>
          </a:xfrm>
          <a:prstGeom prst="rect">
            <a:avLst/>
          </a:prstGeom>
          <a:noFill/>
          <a:ln>
            <a:noFill/>
          </a:ln>
        </p:spPr>
      </p:pic>
    </p:spTree>
    <p:extLst>
      <p:ext uri="{BB962C8B-B14F-4D97-AF65-F5344CB8AC3E}">
        <p14:creationId xmlns:p14="http://schemas.microsoft.com/office/powerpoint/2010/main" val="18018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DB43A-2718-4FA0-A5D9-6AD3A09629FA}"/>
              </a:ext>
            </a:extLst>
          </p:cNvPr>
          <p:cNvSpPr>
            <a:spLocks noGrp="1"/>
          </p:cNvSpPr>
          <p:nvPr>
            <p:ph type="title"/>
          </p:nvPr>
        </p:nvSpPr>
        <p:spPr>
          <a:xfrm>
            <a:off x="2592924" y="624110"/>
            <a:ext cx="8911687" cy="1883116"/>
          </a:xfrm>
        </p:spPr>
        <p:txBody>
          <a:bodyPr>
            <a:noAutofit/>
          </a:bodyPr>
          <a:lstStyle/>
          <a:p>
            <a:pPr lvl="0"/>
            <a:r>
              <a:rPr lang="it-IT" sz="2400" dirty="0">
                <a:solidFill>
                  <a:srgbClr val="FF0000"/>
                </a:solidFill>
                <a:latin typeface="Bodoni MT Black" panose="02070A03080606020203" pitchFamily="18" charset="0"/>
                <a:ea typeface="Times New Roman" panose="02020603050405020304" pitchFamily="18" charset="0"/>
                <a:cs typeface="Times New Roman" panose="02020603050405020304" pitchFamily="18" charset="0"/>
              </a:rPr>
              <a:t>Il trenino rosso del Bernina</a:t>
            </a:r>
            <a:br>
              <a:rPr lang="it-I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it-IT" sz="2000" dirty="0" err="1">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E’una</a:t>
            </a:r>
            <a:r>
              <a:rPr lang="it-IT" sz="20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 tratta ferroviaria di 122 km tra Italia e Svizzera. Raggiunge i 2.253 metri di altitudine lungo un tracciato davvero spettacolare.  Sul versante italiano la partenza è a Tirano, in Valtellina. </a:t>
            </a:r>
            <a:br>
              <a:rPr lang="it-IT" sz="2000" dirty="0">
                <a:effectLst/>
                <a:latin typeface="Calibri" panose="020F0502020204030204" pitchFamily="34" charset="0"/>
                <a:ea typeface="Calibri" panose="020F0502020204030204" pitchFamily="34" charset="0"/>
                <a:cs typeface="Times New Roman" panose="02020603050405020304" pitchFamily="18" charset="0"/>
              </a:rPr>
            </a:br>
            <a:br>
              <a:rPr lang="it-IT" sz="20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p>
        </p:txBody>
      </p:sp>
      <p:sp>
        <p:nvSpPr>
          <p:cNvPr id="4" name="Segnaposto contenuto 3">
            <a:extLst>
              <a:ext uri="{FF2B5EF4-FFF2-40B4-BE49-F238E27FC236}">
                <a16:creationId xmlns:a16="http://schemas.microsoft.com/office/drawing/2014/main" id="{681E9857-A353-4D32-B020-9A57250BDEEA}"/>
              </a:ext>
            </a:extLst>
          </p:cNvPr>
          <p:cNvSpPr>
            <a:spLocks noGrp="1"/>
          </p:cNvSpPr>
          <p:nvPr>
            <p:ph sz="half" idx="2"/>
          </p:nvPr>
        </p:nvSpPr>
        <p:spPr>
          <a:xfrm>
            <a:off x="7190747" y="2802193"/>
            <a:ext cx="4313864" cy="3244645"/>
          </a:xfrm>
        </p:spPr>
        <p:txBody>
          <a:bodyPr>
            <a:normAutofit fontScale="92500"/>
          </a:bodyPr>
          <a:lstStyle/>
          <a:p>
            <a:pPr marL="457200" algn="just">
              <a:lnSpc>
                <a:spcPct val="107000"/>
              </a:lnSpc>
            </a:pPr>
            <a:r>
              <a:rPr lang="it-IT" sz="18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Per 61 km i vagoni si inerpicano lungo le pendici dei monti fino a giungere la stazione Ospizio Bernina, il punto più alto del percorso. Da lì inizia la discesa verso St. Moritz. Si può percorrerla in circa due ore e mezza.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t-IT" sz="1800" dirty="0">
                <a:solidFill>
                  <a:srgbClr val="000000"/>
                </a:solidFill>
                <a:effectLst/>
                <a:latin typeface="Book Antiqua" panose="02040602050305030304" pitchFamily="18" charset="0"/>
                <a:ea typeface="Times New Roman" panose="02020603050405020304" pitchFamily="18" charset="0"/>
                <a:cs typeface="Helvetica" panose="020B0604020202020204" pitchFamily="34" charset="0"/>
              </a:rPr>
              <a:t>Qualche vagone è dotato di tetto vetrato panoramico e d’estate sono previste anche alcune carrozze cabrio.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8" name="Segnaposto contenuto 7">
            <a:extLst>
              <a:ext uri="{FF2B5EF4-FFF2-40B4-BE49-F238E27FC236}">
                <a16:creationId xmlns:a16="http://schemas.microsoft.com/office/drawing/2014/main" id="{21BD5B7A-5C36-4D1A-96F0-587D58DC6838}"/>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75936" y="2802193"/>
            <a:ext cx="3217684" cy="2068257"/>
          </a:xfrm>
          <a:prstGeom prst="rect">
            <a:avLst/>
          </a:prstGeom>
          <a:noFill/>
          <a:ln>
            <a:noFill/>
          </a:ln>
        </p:spPr>
      </p:pic>
    </p:spTree>
    <p:extLst>
      <p:ext uri="{BB962C8B-B14F-4D97-AF65-F5344CB8AC3E}">
        <p14:creationId xmlns:p14="http://schemas.microsoft.com/office/powerpoint/2010/main" val="179201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B8E61-045D-48EB-BFF8-66782E6DE261}"/>
              </a:ext>
            </a:extLst>
          </p:cNvPr>
          <p:cNvSpPr>
            <a:spLocks noGrp="1"/>
          </p:cNvSpPr>
          <p:nvPr>
            <p:ph type="ctrTitle"/>
          </p:nvPr>
        </p:nvSpPr>
        <p:spPr>
          <a:xfrm>
            <a:off x="2589213" y="954337"/>
            <a:ext cx="8915399" cy="5292083"/>
          </a:xfrm>
        </p:spPr>
        <p:txBody>
          <a:bodyPr>
            <a:normAutofit fontScale="90000"/>
          </a:bodyPr>
          <a:lstStyle/>
          <a:p>
            <a:pPr>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fascia alpina,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come dice l’aggettivo stesso, è quella che include 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Alpi</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e precisamente le Retiche e le Orobie, separate tra loro per un lungo tratto dall’ampio solco della Valtellina. Tra le prime si hanno ovviamente le cime più elevate della Lombardia (Bernina 4055 metri, Ortles-Cevedale, Adamello) con ghiacciai.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seconda fascia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è quella delle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Prealpi</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monti generalmente tondeggianti e boscosi, che si distinguono dalle Alpi sia per la loro minore altezza, sia perché formati di pietra calcarea di origine marina. In tale zona si trovano i grandi bacini lacustri.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terza fascia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è quella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morenica,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composta da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basse colline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tondeggianti disposte in ampi anfiteatri quasi sempre a sud di grandi laghi (es. l’anfiteatro morenico del Garda). Tali colline, dette appunto morene, sono formate dai detriti che i ghiacciai quaternari spinsero davanti a sé nel loro slittamento verso la pianura.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quarta fascia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più estesa delle altre e interamente pianeggiante è detta alluvionale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perchè</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formata dai detriti scaricati dai fiumi in un antico golfo marino, divenuto poi 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Valle Padana</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Nella parte alta, tale fascia è formata da ripiani ghiaiosi,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groane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brughiere,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ecc</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“costruiti” dai fiumi lombardi in leggere pendenza verso la bassa pianura, che è costituita da materiale detritico più fine.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All’estremo sud della regione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al di là del Po, si ha un limitato “triangolo” appenninico che comprende 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colline dell’Oltrepò </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 il crinale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dell’Appennino settentrionale</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che culmina con il monte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Lesima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(1724 metri).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spTree>
    <p:extLst>
      <p:ext uri="{BB962C8B-B14F-4D97-AF65-F5344CB8AC3E}">
        <p14:creationId xmlns:p14="http://schemas.microsoft.com/office/powerpoint/2010/main" val="2737551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D0008-26A0-456B-827F-F5785FE54A14}"/>
              </a:ext>
            </a:extLst>
          </p:cNvPr>
          <p:cNvSpPr>
            <a:spLocks noGrp="1"/>
          </p:cNvSpPr>
          <p:nvPr>
            <p:ph type="title"/>
          </p:nvPr>
        </p:nvSpPr>
        <p:spPr>
          <a:xfrm>
            <a:off x="2589212" y="1179871"/>
            <a:ext cx="8915399" cy="3421625"/>
          </a:xfrm>
        </p:spPr>
        <p:txBody>
          <a:bodyPr>
            <a:noAutofit/>
          </a:bodyPr>
          <a:lstStyle/>
          <a:p>
            <a:pPr marL="342900" lvl="0" indent="-342900"/>
            <a:r>
              <a:rPr lang="it-IT" sz="2400" b="1" dirty="0">
                <a:solidFill>
                  <a:srgbClr val="FF0000"/>
                </a:solidFill>
                <a:latin typeface="Bodoni MT Black" panose="02070A03080606020203" pitchFamily="18" charset="0"/>
                <a:ea typeface="Times New Roman" panose="02020603050405020304" pitchFamily="18" charset="0"/>
                <a:cs typeface="Arial" panose="020B0604020202020204" pitchFamily="34" charset="0"/>
              </a:rPr>
              <a:t>Mantova e Sabbioneta</a:t>
            </a:r>
            <a:r>
              <a:rPr lang="it-IT" sz="2400" b="1" dirty="0">
                <a:solidFill>
                  <a:srgbClr val="FF0000"/>
                </a:solidFill>
                <a:effectLst/>
                <a:latin typeface="Bodoni MT Black" panose="02070A03080606020203" pitchFamily="18" charset="0"/>
                <a:ea typeface="Times New Roman" panose="02020603050405020304" pitchFamily="18" charset="0"/>
                <a:cs typeface="Arial" panose="020B0604020202020204" pitchFamily="34" charset="0"/>
              </a:rPr>
              <a:t>  </a:t>
            </a:r>
            <a:b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2400" dirty="0">
                <a:effectLst/>
                <a:latin typeface="Book Antiqua" panose="02040602050305030304" pitchFamily="18" charset="0"/>
                <a:ea typeface="Times New Roman" panose="02020603050405020304" pitchFamily="18" charset="0"/>
                <a:cs typeface="Arial" panose="020B0604020202020204" pitchFamily="34" charset="0"/>
              </a:rPr>
              <a:t>Testimonianza unica al mondo dell'architettura urbana del Rinascimento, queste due città sono un capolavoro a cielo aperto. E se </a:t>
            </a:r>
            <a:r>
              <a:rPr lang="it-IT" sz="2400" b="0" dirty="0">
                <a:effectLst/>
                <a:latin typeface="Book Antiqua" panose="02040602050305030304" pitchFamily="18" charset="0"/>
                <a:ea typeface="Times New Roman" panose="02020603050405020304" pitchFamily="18" charset="0"/>
                <a:cs typeface="Arial" panose="020B0604020202020204" pitchFamily="34" charset="0"/>
              </a:rPr>
              <a:t>Mantova</a:t>
            </a:r>
            <a:r>
              <a:rPr lang="it-IT" sz="2400" dirty="0">
                <a:effectLst/>
                <a:latin typeface="Book Antiqua" panose="02040602050305030304" pitchFamily="18" charset="0"/>
                <a:ea typeface="Times New Roman" panose="02020603050405020304" pitchFamily="18" charset="0"/>
                <a:cs typeface="Arial" panose="020B0604020202020204" pitchFamily="34" charset="0"/>
              </a:rPr>
              <a:t> rappresenta la città-corte per eccellenza, </a:t>
            </a:r>
            <a:r>
              <a:rPr lang="it-IT" sz="2400" b="0" dirty="0">
                <a:effectLst/>
                <a:latin typeface="Book Antiqua" panose="02040602050305030304" pitchFamily="18" charset="0"/>
                <a:ea typeface="Times New Roman" panose="02020603050405020304" pitchFamily="18" charset="0"/>
                <a:cs typeface="Arial" panose="020B0604020202020204" pitchFamily="34" charset="0"/>
              </a:rPr>
              <a:t>Sabbioneta</a:t>
            </a:r>
            <a:r>
              <a:rPr lang="it-IT" sz="24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400" dirty="0">
                <a:effectLst/>
                <a:latin typeface="Book Antiqua" panose="02040602050305030304" pitchFamily="18" charset="0"/>
                <a:ea typeface="Times New Roman" panose="02020603050405020304" pitchFamily="18" charset="0"/>
                <a:cs typeface="Arial" panose="020B0604020202020204" pitchFamily="34" charset="0"/>
              </a:rPr>
              <a:t>è stata progettata dai Gonzaga per diventare città dell'arte e della cultura. Entrambe le città rappresentano una tappa imperdibile per tutti coloro che vogliano ammirare le bellezze architettoniche lombarde.</a:t>
            </a:r>
            <a:br>
              <a:rPr lang="it-IT" sz="2400" dirty="0">
                <a:effectLst/>
                <a:latin typeface="Times New Roman" panose="02020603050405020304" pitchFamily="18" charset="0"/>
                <a:ea typeface="Times New Roman" panose="02020603050405020304" pitchFamily="18" charset="0"/>
              </a:rPr>
            </a:br>
            <a:endParaRPr lang="it-IT" sz="2400" dirty="0"/>
          </a:p>
        </p:txBody>
      </p:sp>
    </p:spTree>
    <p:extLst>
      <p:ext uri="{BB962C8B-B14F-4D97-AF65-F5344CB8AC3E}">
        <p14:creationId xmlns:p14="http://schemas.microsoft.com/office/powerpoint/2010/main" val="3747853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D0008-26A0-456B-827F-F5785FE54A14}"/>
              </a:ext>
            </a:extLst>
          </p:cNvPr>
          <p:cNvSpPr>
            <a:spLocks noGrp="1"/>
          </p:cNvSpPr>
          <p:nvPr>
            <p:ph type="title"/>
          </p:nvPr>
        </p:nvSpPr>
        <p:spPr>
          <a:xfrm>
            <a:off x="2426980" y="1330037"/>
            <a:ext cx="8915399" cy="4185860"/>
          </a:xfrm>
        </p:spPr>
        <p:txBody>
          <a:bodyPr>
            <a:noAutofit/>
          </a:bodyPr>
          <a:lstStyle/>
          <a:p>
            <a:pPr marL="342900" lvl="0" indent="-342900"/>
            <a:r>
              <a:rPr lang="it-IT" sz="2400" b="1" dirty="0">
                <a:solidFill>
                  <a:srgbClr val="FF0000"/>
                </a:solidFill>
                <a:latin typeface="Bodoni MT Black" panose="02070A03080606020203" pitchFamily="18" charset="0"/>
                <a:ea typeface="Times New Roman" panose="02020603050405020304" pitchFamily="18" charset="0"/>
                <a:cs typeface="Arial" panose="020B0604020202020204" pitchFamily="34" charset="0"/>
              </a:rPr>
              <a:t>Opere di difesa veneziane tra XV e XVII secolo di Bergamo</a:t>
            </a:r>
            <a:b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2400" dirty="0">
                <a:effectLst/>
                <a:latin typeface="Book Antiqua" panose="02040602050305030304" pitchFamily="18" charset="0"/>
                <a:ea typeface="Times New Roman" panose="02020603050405020304" pitchFamily="18" charset="0"/>
                <a:cs typeface="Arial" panose="020B0604020202020204" pitchFamily="34" charset="0"/>
              </a:rPr>
              <a:t>A </a:t>
            </a:r>
            <a:r>
              <a:rPr lang="it-IT" sz="2400" b="0" dirty="0">
                <a:effectLst/>
                <a:latin typeface="Book Antiqua" panose="02040602050305030304" pitchFamily="18" charset="0"/>
                <a:ea typeface="Times New Roman" panose="02020603050405020304" pitchFamily="18" charset="0"/>
                <a:cs typeface="Arial" panose="020B0604020202020204" pitchFamily="34" charset="0"/>
              </a:rPr>
              <a:t>Bergamo alta</a:t>
            </a:r>
            <a:r>
              <a:rPr lang="it-IT" sz="24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400" dirty="0">
                <a:effectLst/>
                <a:latin typeface="Book Antiqua" panose="02040602050305030304" pitchFamily="18" charset="0"/>
                <a:ea typeface="Times New Roman" panose="02020603050405020304" pitchFamily="18" charset="0"/>
                <a:cs typeface="Arial" panose="020B0604020202020204" pitchFamily="34" charset="0"/>
              </a:rPr>
              <a:t>ad essere state insignite del prestigioso titolo sono le</a:t>
            </a:r>
            <a:r>
              <a:rPr lang="it-IT" sz="24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400" b="0" dirty="0">
                <a:effectLst/>
                <a:latin typeface="Book Antiqua" panose="02040602050305030304" pitchFamily="18" charset="0"/>
                <a:ea typeface="Times New Roman" panose="02020603050405020304" pitchFamily="18" charset="0"/>
                <a:cs typeface="Arial" panose="020B0604020202020204" pitchFamily="34" charset="0"/>
              </a:rPr>
              <a:t>mura venete</a:t>
            </a:r>
            <a:r>
              <a:rPr lang="it-IT" sz="2400" dirty="0">
                <a:effectLst/>
                <a:latin typeface="Book Antiqua" panose="02040602050305030304" pitchFamily="18" charset="0"/>
                <a:ea typeface="Times New Roman" panose="02020603050405020304" pitchFamily="18" charset="0"/>
                <a:cs typeface="Arial" panose="020B0604020202020204" pitchFamily="34" charset="0"/>
              </a:rPr>
              <a:t>: maestosa opera architettonica risalente al XVI secolo, queste mura si estendono per oltre 6 km, disegnando la magica fisionomia della Città Alta. Passeggiando lungo le mura è possibile concedersi un momento di riflessione, una pausa dal caos cittadino o godersi un meraviglioso tramonto che, dalla Città alta, si estende sul territorio sottostante.</a:t>
            </a:r>
            <a:br>
              <a:rPr lang="it-IT" sz="2400" dirty="0">
                <a:effectLst/>
                <a:latin typeface="Times New Roman" panose="02020603050405020304" pitchFamily="18" charset="0"/>
                <a:ea typeface="Times New Roman" panose="02020603050405020304" pitchFamily="18" charset="0"/>
              </a:rPr>
            </a:br>
            <a:endParaRPr lang="it-IT" sz="2400" dirty="0"/>
          </a:p>
        </p:txBody>
      </p:sp>
    </p:spTree>
    <p:extLst>
      <p:ext uri="{BB962C8B-B14F-4D97-AF65-F5344CB8AC3E}">
        <p14:creationId xmlns:p14="http://schemas.microsoft.com/office/powerpoint/2010/main" val="3587183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6860E-913B-43A4-B05E-21C9D7EAFD2E}"/>
              </a:ext>
            </a:extLst>
          </p:cNvPr>
          <p:cNvSpPr>
            <a:spLocks noGrp="1"/>
          </p:cNvSpPr>
          <p:nvPr>
            <p:ph type="title"/>
          </p:nvPr>
        </p:nvSpPr>
        <p:spPr/>
        <p:txBody>
          <a:bodyPr>
            <a:noAutofit/>
          </a:bodyPr>
          <a:lstStyle/>
          <a:p>
            <a:pPr marL="342900" lvl="0" indent="-342900"/>
            <a:r>
              <a:rPr lang="it-IT" sz="2000" b="1" dirty="0">
                <a:solidFill>
                  <a:srgbClr val="FF0000"/>
                </a:solidFill>
                <a:latin typeface="Bodoni MT Black" panose="02070A03080606020203" pitchFamily="18" charset="0"/>
                <a:ea typeface="Times New Roman" panose="02020603050405020304" pitchFamily="18" charset="0"/>
                <a:cs typeface="Arial" panose="020B0604020202020204" pitchFamily="34" charset="0"/>
              </a:rPr>
              <a:t>Monte San Giorgio</a:t>
            </a:r>
            <a:b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2000" dirty="0">
                <a:effectLst/>
                <a:latin typeface="Book Antiqua" panose="02040602050305030304" pitchFamily="18" charset="0"/>
                <a:ea typeface="Times New Roman" panose="02020603050405020304" pitchFamily="18" charset="0"/>
                <a:cs typeface="Arial" panose="020B0604020202020204" pitchFamily="34" charset="0"/>
              </a:rPr>
              <a:t>In provincia di Varese possiamo scoprire le bellezze fossili di</a:t>
            </a:r>
            <a:r>
              <a:rPr lang="it-IT" sz="20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000" b="0" dirty="0">
                <a:effectLst/>
                <a:latin typeface="Book Antiqua" panose="02040602050305030304" pitchFamily="18" charset="0"/>
                <a:ea typeface="Times New Roman" panose="02020603050405020304" pitchFamily="18" charset="0"/>
                <a:cs typeface="Arial" panose="020B0604020202020204" pitchFamily="34" charset="0"/>
              </a:rPr>
              <a:t>Monte San Giorgio</a:t>
            </a:r>
            <a:r>
              <a:rPr lang="it-IT" sz="2000" dirty="0">
                <a:effectLst/>
                <a:latin typeface="Book Antiqua" panose="02040602050305030304" pitchFamily="18" charset="0"/>
                <a:ea typeface="Times New Roman" panose="02020603050405020304" pitchFamily="18" charset="0"/>
                <a:cs typeface="Arial" panose="020B0604020202020204" pitchFamily="34" charset="0"/>
              </a:rPr>
              <a:t>.</a:t>
            </a:r>
            <a:br>
              <a:rPr lang="it-IT" sz="2000" dirty="0">
                <a:effectLst/>
                <a:latin typeface="Times New Roman" panose="02020603050405020304" pitchFamily="18" charset="0"/>
                <a:ea typeface="Times New Roman" panose="02020603050405020304" pitchFamily="18" charset="0"/>
              </a:rPr>
            </a:br>
            <a:r>
              <a:rPr lang="it-IT" sz="2000" dirty="0">
                <a:effectLst/>
                <a:latin typeface="Book Antiqua" panose="02040602050305030304" pitchFamily="18" charset="0"/>
                <a:ea typeface="Times New Roman" panose="02020603050405020304" pitchFamily="18" charset="0"/>
                <a:cs typeface="Arial" panose="020B0604020202020204" pitchFamily="34" charset="0"/>
              </a:rPr>
              <a:t>(sito </a:t>
            </a:r>
            <a:r>
              <a:rPr lang="it-IT" sz="2000" dirty="0" err="1">
                <a:effectLst/>
                <a:latin typeface="Book Antiqua" panose="02040602050305030304" pitchFamily="18" charset="0"/>
                <a:ea typeface="Times New Roman" panose="02020603050405020304" pitchFamily="18" charset="0"/>
                <a:cs typeface="Arial" panose="020B0604020202020204" pitchFamily="34" charset="0"/>
              </a:rPr>
              <a:t>fossifero</a:t>
            </a:r>
            <a:r>
              <a:rPr lang="it-IT" sz="2000" dirty="0">
                <a:effectLst/>
                <a:latin typeface="Book Antiqua" panose="02040602050305030304" pitchFamily="18" charset="0"/>
                <a:ea typeface="Times New Roman" panose="02020603050405020304" pitchFamily="18" charset="0"/>
                <a:cs typeface="Arial" panose="020B0604020202020204" pitchFamily="34" charset="0"/>
              </a:rPr>
              <a:t> Monte S. Giorgio)</a:t>
            </a:r>
            <a:br>
              <a:rPr lang="it-IT" sz="2000" dirty="0">
                <a:effectLst/>
                <a:latin typeface="Times New Roman" panose="02020603050405020304" pitchFamily="18" charset="0"/>
                <a:ea typeface="Times New Roman" panose="02020603050405020304" pitchFamily="18" charset="0"/>
              </a:rPr>
            </a:br>
            <a:endParaRPr lang="it-IT" sz="2000" dirty="0"/>
          </a:p>
        </p:txBody>
      </p:sp>
      <p:sp>
        <p:nvSpPr>
          <p:cNvPr id="6" name="Segnaposto contenuto 5">
            <a:extLst>
              <a:ext uri="{FF2B5EF4-FFF2-40B4-BE49-F238E27FC236}">
                <a16:creationId xmlns:a16="http://schemas.microsoft.com/office/drawing/2014/main" id="{D840442B-7E12-4783-BF4B-3DE35877FE58}"/>
              </a:ext>
            </a:extLst>
          </p:cNvPr>
          <p:cNvSpPr>
            <a:spLocks noGrp="1"/>
          </p:cNvSpPr>
          <p:nvPr>
            <p:ph sz="quarter" idx="4"/>
          </p:nvPr>
        </p:nvSpPr>
        <p:spPr/>
        <p:txBody>
          <a:bodyPr>
            <a:normAutofit lnSpcReduction="10000"/>
          </a:bodyPr>
          <a:lstStyle/>
          <a:p>
            <a:pPr marL="457200" algn="just"/>
            <a:r>
              <a:rPr lang="it-IT" sz="2000" dirty="0">
                <a:effectLst/>
                <a:latin typeface="Book Antiqua" panose="02040602050305030304" pitchFamily="18" charset="0"/>
                <a:ea typeface="Times New Roman" panose="02020603050405020304" pitchFamily="18" charset="0"/>
                <a:cs typeface="Arial" panose="020B0604020202020204" pitchFamily="34" charset="0"/>
              </a:rPr>
              <a:t>Il versante italiano di questo rilievo montuoso tra Lombardia e Svizzera è diventato </a:t>
            </a:r>
            <a:r>
              <a:rPr lang="it-IT" sz="2000" b="0" dirty="0">
                <a:effectLst/>
                <a:latin typeface="Book Antiqua" panose="02040602050305030304" pitchFamily="18" charset="0"/>
                <a:ea typeface="Times New Roman" panose="02020603050405020304" pitchFamily="18" charset="0"/>
                <a:cs typeface="Arial" panose="020B0604020202020204" pitchFamily="34" charset="0"/>
              </a:rPr>
              <a:t>patrimonio dell'Umanità</a:t>
            </a:r>
            <a:r>
              <a:rPr lang="it-IT" sz="20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000" dirty="0">
                <a:effectLst/>
                <a:latin typeface="Book Antiqua" panose="02040602050305030304" pitchFamily="18" charset="0"/>
                <a:ea typeface="Times New Roman" panose="02020603050405020304" pitchFamily="18" charset="0"/>
                <a:cs typeface="Arial" panose="020B0604020202020204" pitchFamily="34" charset="0"/>
              </a:rPr>
              <a:t>nel 2010: in questo </a:t>
            </a:r>
            <a:r>
              <a:rPr lang="it-IT" sz="2000" b="0" dirty="0">
                <a:effectLst/>
                <a:latin typeface="Book Antiqua" panose="02040602050305030304" pitchFamily="18" charset="0"/>
                <a:ea typeface="Times New Roman" panose="02020603050405020304" pitchFamily="18" charset="0"/>
                <a:cs typeface="Arial" panose="020B0604020202020204" pitchFamily="34" charset="0"/>
              </a:rPr>
              <a:t>sito Unesco lombardo</a:t>
            </a:r>
            <a:r>
              <a:rPr lang="it-IT" sz="2000" b="1" dirty="0">
                <a:effectLst/>
                <a:latin typeface="Book Antiqua" panose="02040602050305030304" pitchFamily="18" charset="0"/>
                <a:ea typeface="Times New Roman" panose="02020603050405020304" pitchFamily="18" charset="0"/>
                <a:cs typeface="Arial" panose="020B0604020202020204" pitchFamily="34" charset="0"/>
              </a:rPr>
              <a:t> </a:t>
            </a:r>
            <a:r>
              <a:rPr lang="it-IT" sz="2000" dirty="0">
                <a:effectLst/>
                <a:latin typeface="Book Antiqua" panose="02040602050305030304" pitchFamily="18" charset="0"/>
                <a:ea typeface="Times New Roman" panose="02020603050405020304" pitchFamily="18" charset="0"/>
                <a:cs typeface="Arial" panose="020B0604020202020204" pitchFamily="34" charset="0"/>
              </a:rPr>
              <a:t>è possibile trovare i più importanti giacimenti fossili marini del mondo (in uno stato di conservazione eccezionale), risalenti al Triassico Medio.</a:t>
            </a:r>
            <a:endParaRPr lang="it-IT" sz="2000" dirty="0">
              <a:effectLst/>
              <a:latin typeface="Times New Roman" panose="02020603050405020304" pitchFamily="18" charset="0"/>
              <a:ea typeface="Times New Roman" panose="02020603050405020304" pitchFamily="18" charset="0"/>
            </a:endParaRPr>
          </a:p>
          <a:p>
            <a:endParaRPr lang="it-IT" dirty="0"/>
          </a:p>
        </p:txBody>
      </p:sp>
      <p:pic>
        <p:nvPicPr>
          <p:cNvPr id="9" name="Segnaposto contenuto 8">
            <a:extLst>
              <a:ext uri="{FF2B5EF4-FFF2-40B4-BE49-F238E27FC236}">
                <a16:creationId xmlns:a16="http://schemas.microsoft.com/office/drawing/2014/main" id="{3509A1D4-11EB-4A58-9F8A-5CEC141B9D9F}"/>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97161" y="2545737"/>
            <a:ext cx="3314752" cy="2575538"/>
          </a:xfrm>
          <a:prstGeom prst="rect">
            <a:avLst/>
          </a:prstGeom>
          <a:noFill/>
          <a:ln>
            <a:noFill/>
          </a:ln>
        </p:spPr>
      </p:pic>
    </p:spTree>
    <p:extLst>
      <p:ext uri="{BB962C8B-B14F-4D97-AF65-F5344CB8AC3E}">
        <p14:creationId xmlns:p14="http://schemas.microsoft.com/office/powerpoint/2010/main" val="1397132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6860E-913B-43A4-B05E-21C9D7EAFD2E}"/>
              </a:ext>
            </a:extLst>
          </p:cNvPr>
          <p:cNvSpPr>
            <a:spLocks noGrp="1"/>
          </p:cNvSpPr>
          <p:nvPr>
            <p:ph type="title"/>
          </p:nvPr>
        </p:nvSpPr>
        <p:spPr/>
        <p:txBody>
          <a:bodyPr>
            <a:noAutofit/>
          </a:bodyPr>
          <a:lstStyle/>
          <a:p>
            <a:pPr lvl="0"/>
            <a:r>
              <a:rPr lang="it-IT" sz="2400" dirty="0">
                <a:solidFill>
                  <a:srgbClr val="FF0000"/>
                </a:solidFill>
                <a:effectLst/>
                <a:latin typeface="Bodoni MT Black" panose="02070A03080606020203" pitchFamily="18" charset="0"/>
                <a:ea typeface="Times New Roman" panose="02020603050405020304" pitchFamily="18" charset="0"/>
                <a:cs typeface="Times New Roman" panose="02020603050405020304" pitchFamily="18" charset="0"/>
              </a:rPr>
              <a:t>Siti Palafitticoli dell’Arco Alpino</a:t>
            </a:r>
            <a:br>
              <a:rPr lang="it-IT"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2000" dirty="0">
                <a:effectLst/>
                <a:latin typeface="Book Antiqua" panose="02040602050305030304" pitchFamily="18" charset="0"/>
                <a:ea typeface="Calibri" panose="020F0502020204030204" pitchFamily="34" charset="0"/>
                <a:cs typeface="Arial" panose="020B0604020202020204" pitchFamily="34" charset="0"/>
              </a:rPr>
              <a:t>E’ possibile ammirare le caratteristiche uniche al mondo di insediamenti e villaggi </a:t>
            </a:r>
            <a:endParaRPr lang="it-IT" sz="2000" dirty="0"/>
          </a:p>
        </p:txBody>
      </p:sp>
      <p:sp>
        <p:nvSpPr>
          <p:cNvPr id="6" name="Segnaposto contenuto 5">
            <a:extLst>
              <a:ext uri="{FF2B5EF4-FFF2-40B4-BE49-F238E27FC236}">
                <a16:creationId xmlns:a16="http://schemas.microsoft.com/office/drawing/2014/main" id="{D840442B-7E12-4783-BF4B-3DE35877FE58}"/>
              </a:ext>
            </a:extLst>
          </p:cNvPr>
          <p:cNvSpPr>
            <a:spLocks noGrp="1"/>
          </p:cNvSpPr>
          <p:nvPr>
            <p:ph sz="quarter" idx="4"/>
          </p:nvPr>
        </p:nvSpPr>
        <p:spPr/>
        <p:txBody>
          <a:bodyPr>
            <a:normAutofit/>
          </a:bodyPr>
          <a:lstStyle/>
          <a:p>
            <a:pPr marL="114300" indent="0">
              <a:buNone/>
            </a:pPr>
            <a:r>
              <a:rPr lang="it-IT" sz="2000" dirty="0">
                <a:effectLst/>
                <a:latin typeface="Book Antiqua" panose="02040602050305030304" pitchFamily="18" charset="0"/>
                <a:ea typeface="Times New Roman" panose="02020603050405020304" pitchFamily="18" charset="0"/>
                <a:cs typeface="Arial" panose="020B0604020202020204" pitchFamily="34" charset="0"/>
              </a:rPr>
              <a:t>che risalgono fino al 5000 a.C. Dal lago di Varese – dove sono presenti le palafitte più antiche – al lago di Garda, una visita a questi incredibili territori ha la forza di catapultarci indietro nel tempo, fino all'epoca degli uomini primitivi.</a:t>
            </a:r>
            <a:endParaRPr lang="it-IT" sz="2000" dirty="0">
              <a:effectLst/>
              <a:latin typeface="Times New Roman" panose="02020603050405020304" pitchFamily="18" charset="0"/>
              <a:ea typeface="Times New Roman" panose="02020603050405020304" pitchFamily="18" charset="0"/>
            </a:endParaRPr>
          </a:p>
          <a:p>
            <a:pPr marL="114300" indent="0">
              <a:buNone/>
            </a:pP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7" name="Segnaposto contenuto 6">
            <a:extLst>
              <a:ext uri="{FF2B5EF4-FFF2-40B4-BE49-F238E27FC236}">
                <a16:creationId xmlns:a16="http://schemas.microsoft.com/office/drawing/2014/main" id="{5205DD4C-CC24-44D2-8353-9DF5F851AFF7}"/>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80416" y="2545738"/>
            <a:ext cx="3777584" cy="2999656"/>
          </a:xfrm>
          <a:prstGeom prst="rect">
            <a:avLst/>
          </a:prstGeom>
          <a:noFill/>
          <a:ln>
            <a:noFill/>
          </a:ln>
        </p:spPr>
      </p:pic>
    </p:spTree>
    <p:extLst>
      <p:ext uri="{BB962C8B-B14F-4D97-AF65-F5344CB8AC3E}">
        <p14:creationId xmlns:p14="http://schemas.microsoft.com/office/powerpoint/2010/main" val="1827719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6860E-913B-43A4-B05E-21C9D7EAFD2E}"/>
              </a:ext>
            </a:extLst>
          </p:cNvPr>
          <p:cNvSpPr>
            <a:spLocks noGrp="1"/>
          </p:cNvSpPr>
          <p:nvPr>
            <p:ph type="title"/>
          </p:nvPr>
        </p:nvSpPr>
        <p:spPr/>
        <p:txBody>
          <a:bodyPr>
            <a:noAutofit/>
          </a:bodyPr>
          <a:lstStyle/>
          <a:p>
            <a:pPr marL="342900" lvl="0" indent="-342900"/>
            <a:r>
              <a:rPr lang="it-IT" sz="1800" b="1" dirty="0">
                <a:solidFill>
                  <a:srgbClr val="FF0000"/>
                </a:solidFill>
                <a:effectLst/>
                <a:latin typeface="Bodoni MT Black" panose="02070A03080606020203" pitchFamily="18" charset="0"/>
                <a:ea typeface="Times New Roman" panose="02020603050405020304" pitchFamily="18" charset="0"/>
                <a:cs typeface="Arial" panose="020B0604020202020204" pitchFamily="34" charset="0"/>
              </a:rPr>
              <a:t>Longobardi in Italia: i luoghi del potere</a:t>
            </a:r>
            <a:b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Arial" panose="020B0604020202020204" pitchFamily="34" charset="0"/>
              </a:rPr>
              <a:t>I luoghi del potere dei Longobardi in Italia comprendono le più importanti testimonianze monumentali del </a:t>
            </a:r>
            <a:r>
              <a:rPr lang="it-IT" sz="1800" b="0" dirty="0">
                <a:effectLst/>
                <a:latin typeface="Book Antiqua" panose="02040602050305030304" pitchFamily="18" charset="0"/>
                <a:ea typeface="Calibri" panose="020F0502020204030204" pitchFamily="34" charset="0"/>
                <a:cs typeface="Arial" panose="020B0604020202020204" pitchFamily="34" charset="0"/>
              </a:rPr>
              <a:t>Regno longobardo</a:t>
            </a:r>
            <a:r>
              <a:rPr lang="it-IT" sz="1800" b="1" dirty="0">
                <a:effectLst/>
                <a:latin typeface="Book Antiqua" panose="02040602050305030304" pitchFamily="18" charset="0"/>
                <a:ea typeface="Calibri" panose="020F0502020204030204" pitchFamily="34" charset="0"/>
                <a:cs typeface="Arial" panose="020B0604020202020204" pitchFamily="34" charset="0"/>
              </a:rPr>
              <a:t> </a:t>
            </a:r>
            <a:r>
              <a:rPr lang="it-IT" sz="1800" dirty="0">
                <a:effectLst/>
                <a:latin typeface="Book Antiqua" panose="02040602050305030304" pitchFamily="18" charset="0"/>
                <a:ea typeface="Calibri" panose="020F0502020204030204" pitchFamily="34" charset="0"/>
                <a:cs typeface="Arial" panose="020B0604020202020204" pitchFamily="34" charset="0"/>
              </a:rPr>
              <a:t>(VI-VIII secolo), una perfetta sintesi architettonica tra</a:t>
            </a:r>
            <a:r>
              <a:rPr lang="it-IT" sz="1800" b="1" dirty="0">
                <a:effectLst/>
                <a:latin typeface="Book Antiqua" panose="02040602050305030304" pitchFamily="18" charset="0"/>
                <a:ea typeface="Calibri" panose="020F0502020204030204" pitchFamily="34" charset="0"/>
                <a:cs typeface="Arial" panose="020B0604020202020204" pitchFamily="34" charset="0"/>
              </a:rPr>
              <a:t> </a:t>
            </a:r>
            <a:r>
              <a:rPr lang="it-IT" sz="1800" b="0" dirty="0">
                <a:effectLst/>
                <a:latin typeface="Book Antiqua" panose="02040602050305030304" pitchFamily="18" charset="0"/>
                <a:ea typeface="Calibri" panose="020F0502020204030204" pitchFamily="34" charset="0"/>
                <a:cs typeface="Arial" panose="020B0604020202020204" pitchFamily="34" charset="0"/>
              </a:rPr>
              <a:t>retaggi romani</a:t>
            </a:r>
            <a:r>
              <a:rPr lang="it-IT" sz="1800" dirty="0">
                <a:effectLst/>
                <a:latin typeface="Book Antiqua" panose="02040602050305030304" pitchFamily="18" charset="0"/>
                <a:ea typeface="Calibri" panose="020F0502020204030204" pitchFamily="34" charset="0"/>
                <a:cs typeface="Arial" panose="020B0604020202020204" pitchFamily="34" charset="0"/>
              </a:rPr>
              <a:t> e la </a:t>
            </a:r>
            <a:r>
              <a:rPr lang="it-IT" sz="1800" b="0" dirty="0">
                <a:effectLst/>
                <a:latin typeface="Book Antiqua" panose="02040602050305030304" pitchFamily="18" charset="0"/>
                <a:ea typeface="Calibri" panose="020F0502020204030204" pitchFamily="34" charset="0"/>
                <a:cs typeface="Arial" panose="020B0604020202020204" pitchFamily="34" charset="0"/>
              </a:rPr>
              <a:t>cultura delle popolazioni germaniche</a:t>
            </a:r>
            <a:r>
              <a:rPr lang="it-IT" sz="1800" dirty="0">
                <a:effectLst/>
                <a:latin typeface="Book Antiqua" panose="02040602050305030304" pitchFamily="18" charset="0"/>
                <a:ea typeface="Calibri" panose="020F0502020204030204" pitchFamily="34" charset="0"/>
                <a:cs typeface="Arial" panose="020B0604020202020204" pitchFamily="34" charset="0"/>
              </a:rPr>
              <a:t>.</a:t>
            </a:r>
            <a:br>
              <a:rPr lang="it-IT" sz="1800" dirty="0">
                <a:effectLst/>
                <a:latin typeface="Book Antiqua" panose="02040602050305030304" pitchFamily="18" charset="0"/>
                <a:ea typeface="Calibri" panose="020F0502020204030204" pitchFamily="34" charset="0"/>
                <a:cs typeface="Arial" panose="020B0604020202020204" pitchFamily="34" charset="0"/>
              </a:rPr>
            </a:br>
            <a:endParaRPr lang="it-IT" sz="2000" dirty="0"/>
          </a:p>
        </p:txBody>
      </p:sp>
      <p:sp>
        <p:nvSpPr>
          <p:cNvPr id="6" name="Segnaposto contenuto 5">
            <a:extLst>
              <a:ext uri="{FF2B5EF4-FFF2-40B4-BE49-F238E27FC236}">
                <a16:creationId xmlns:a16="http://schemas.microsoft.com/office/drawing/2014/main" id="{D840442B-7E12-4783-BF4B-3DE35877FE58}"/>
              </a:ext>
            </a:extLst>
          </p:cNvPr>
          <p:cNvSpPr>
            <a:spLocks noGrp="1"/>
          </p:cNvSpPr>
          <p:nvPr>
            <p:ph sz="quarter" idx="4"/>
          </p:nvPr>
        </p:nvSpPr>
        <p:spPr>
          <a:xfrm>
            <a:off x="7166957" y="2168013"/>
            <a:ext cx="4338674" cy="4065877"/>
          </a:xfrm>
        </p:spPr>
        <p:txBody>
          <a:bodyPr>
            <a:normAutofit fontScale="25000" lnSpcReduction="20000"/>
          </a:bodyPr>
          <a:lstStyle/>
          <a:p>
            <a:pPr algn="just">
              <a:lnSpc>
                <a:spcPct val="107000"/>
              </a:lnSpc>
              <a:spcAft>
                <a:spcPts val="800"/>
              </a:spcAft>
            </a:pPr>
            <a: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t>Comprende le più importanti testimonianze monumentali longobarde esistenti sul    territorio italiano. Palazzi, chiese e monumenti raccontano ciascuno l'influenza che questa popolazione germanica ebbe in Italia nell'alto medioevo.</a:t>
            </a:r>
            <a:endParaRPr lang="it-IT" sz="5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t>In Lombardia, troviamo il complesso monastico di San Salvatore-Santa Giulia a Brescia, uno dei maggiori esempi di architettura religiosa alto medioevale, testimonianza, dal punto di vista sociale, dell'appoggio dei Longobardi ai movimenti monastici.</a:t>
            </a:r>
            <a:b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br>
            <a: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t>A Castelseprio (VA) si trova l’area del castrum, avamposto militare romano e ostrogoto, trasformato dai Longobardi prima in una stazione commerciale e successivamente in un luogo di preghiera, con l'edificazione della Basilica di San Giovanni Evangelista, della Chiesa di Santa Maria </a:t>
            </a:r>
            <a:r>
              <a:rPr lang="it-IT" sz="5600" dirty="0" err="1">
                <a:solidFill>
                  <a:srgbClr val="333333"/>
                </a:solidFill>
                <a:effectLst/>
                <a:latin typeface="Book Antiqua" panose="02040602050305030304" pitchFamily="18" charset="0"/>
                <a:ea typeface="Calibri" panose="020F0502020204030204" pitchFamily="34" charset="0"/>
                <a:cs typeface="Arial" panose="020B0604020202020204" pitchFamily="34" charset="0"/>
              </a:rPr>
              <a:t>foris</a:t>
            </a:r>
            <a: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t> </a:t>
            </a:r>
            <a:r>
              <a:rPr lang="it-IT" sz="5600" dirty="0" err="1">
                <a:solidFill>
                  <a:srgbClr val="333333"/>
                </a:solidFill>
                <a:effectLst/>
                <a:latin typeface="Book Antiqua" panose="02040602050305030304" pitchFamily="18" charset="0"/>
                <a:ea typeface="Calibri" panose="020F0502020204030204" pitchFamily="34" charset="0"/>
                <a:cs typeface="Arial" panose="020B0604020202020204" pitchFamily="34" charset="0"/>
              </a:rPr>
              <a:t>portas</a:t>
            </a:r>
            <a:r>
              <a:rPr lang="it-IT" sz="5600" dirty="0">
                <a:solidFill>
                  <a:srgbClr val="333333"/>
                </a:solidFill>
                <a:effectLst/>
                <a:latin typeface="Book Antiqua" panose="02040602050305030304" pitchFamily="18" charset="0"/>
                <a:ea typeface="Calibri" panose="020F0502020204030204" pitchFamily="34" charset="0"/>
                <a:cs typeface="Arial" panose="020B0604020202020204" pitchFamily="34" charset="0"/>
              </a:rPr>
              <a:t> e del Monastero di Torba.</a:t>
            </a:r>
            <a:endParaRPr lang="it-IT" sz="56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8" name="Segnaposto contenuto 7">
            <a:extLst>
              <a:ext uri="{FF2B5EF4-FFF2-40B4-BE49-F238E27FC236}">
                <a16:creationId xmlns:a16="http://schemas.microsoft.com/office/drawing/2014/main" id="{0B8B0F78-25F1-430C-A024-983B30814C4F}"/>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67665" y="2497973"/>
            <a:ext cx="2912448" cy="3354060"/>
          </a:xfrm>
          <a:prstGeom prst="rect">
            <a:avLst/>
          </a:prstGeom>
          <a:noFill/>
          <a:ln>
            <a:noFill/>
          </a:ln>
        </p:spPr>
      </p:pic>
    </p:spTree>
    <p:extLst>
      <p:ext uri="{BB962C8B-B14F-4D97-AF65-F5344CB8AC3E}">
        <p14:creationId xmlns:p14="http://schemas.microsoft.com/office/powerpoint/2010/main" val="396486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5BDAF8-3E75-4BC9-96AC-C3FB11E19736}"/>
              </a:ext>
            </a:extLst>
          </p:cNvPr>
          <p:cNvSpPr>
            <a:spLocks noGrp="1"/>
          </p:cNvSpPr>
          <p:nvPr>
            <p:ph type="title"/>
          </p:nvPr>
        </p:nvSpPr>
        <p:spPr>
          <a:xfrm>
            <a:off x="2592924" y="624110"/>
            <a:ext cx="8911687" cy="884056"/>
          </a:xfrm>
        </p:spPr>
        <p:txBody>
          <a:bodyPr>
            <a:normAutofit/>
          </a:bodyPr>
          <a:lstStyle/>
          <a:p>
            <a:pPr>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fiumi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principali sono il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Po</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l’</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Adda</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il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Ticino</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mentre i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laghi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sono il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Lago Maggiore</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il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Lago di Como</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il </a:t>
            </a:r>
            <a:r>
              <a:rPr lang="it-IT" sz="1800" b="1" cap="small"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Lago di Garda</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p>
        </p:txBody>
      </p:sp>
      <p:sp>
        <p:nvSpPr>
          <p:cNvPr id="3" name="Segnaposto testo 2">
            <a:extLst>
              <a:ext uri="{FF2B5EF4-FFF2-40B4-BE49-F238E27FC236}">
                <a16:creationId xmlns:a16="http://schemas.microsoft.com/office/drawing/2014/main" id="{7BEA706D-AAAE-42F8-856D-72B9915A68C7}"/>
              </a:ext>
            </a:extLst>
          </p:cNvPr>
          <p:cNvSpPr>
            <a:spLocks noGrp="1"/>
          </p:cNvSpPr>
          <p:nvPr>
            <p:ph type="body" idx="1"/>
          </p:nvPr>
        </p:nvSpPr>
        <p:spPr>
          <a:xfrm>
            <a:off x="2778826" y="1664908"/>
            <a:ext cx="4153279" cy="4234889"/>
          </a:xfrm>
        </p:spPr>
        <p:txBody>
          <a:bodyPr/>
          <a:lstStyle/>
          <a:p>
            <a:pPr algn="just"/>
            <a:r>
              <a:rPr lang="it-IT" sz="1800" dirty="0">
                <a:effectLst/>
                <a:latin typeface="Book Antiqua" panose="02040602050305030304" pitchFamily="18" charset="0"/>
                <a:ea typeface="Calibri" panose="020F0502020204030204" pitchFamily="34" charset="0"/>
                <a:cs typeface="Times New Roman" panose="02020603050405020304" pitchFamily="18" charset="0"/>
              </a:rPr>
              <a:t>Dopo il Po, il più importante fiume lombardo, e massimo affluente dello stesso Po, è 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Adda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Inizia il suo corso a nord-ovest di Bormio e scende nella Valtellina che percorre interamente gettandosi quindi nel lago di Como, il più profondo dei laghi italiani (410 m). Uscito dal ramo lecchese del Lario, l’Adda raccoglie le acque del Brembo e del Serio per confluire infine nel Po presso Cremona, dopo un percorso di ben 313 chilometri.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5E477EA2-8262-46F3-BAFE-D7EF211DF8B5}"/>
              </a:ext>
            </a:extLst>
          </p:cNvPr>
          <p:cNvSpPr>
            <a:spLocks noGrp="1"/>
          </p:cNvSpPr>
          <p:nvPr>
            <p:ph sz="half" idx="2"/>
          </p:nvPr>
        </p:nvSpPr>
        <p:spPr>
          <a:xfrm>
            <a:off x="2589212" y="1664908"/>
            <a:ext cx="4342893" cy="4238117"/>
          </a:xfrm>
        </p:spPr>
        <p:txBody>
          <a:bodyPr>
            <a:normAutofit/>
          </a:bodyPr>
          <a:lstStyle/>
          <a:p>
            <a:pPr marL="0" indent="0">
              <a:buNone/>
            </a:pPr>
            <a:endParaRPr lang="it-IT" dirty="0">
              <a:latin typeface="Book Antiqua" panose="02040602050305030304" pitchFamily="18" charset="0"/>
              <a:ea typeface="Calibri" panose="020F0502020204030204" pitchFamily="34" charset="0"/>
              <a:cs typeface="Times New Roman" panose="02020603050405020304" pitchFamily="18" charset="0"/>
            </a:endParaRPr>
          </a:p>
          <a:p>
            <a:endParaRPr lang="it-IT" dirty="0"/>
          </a:p>
          <a:p>
            <a:endParaRPr lang="it-IT" dirty="0"/>
          </a:p>
          <a:p>
            <a:pPr marL="0" indent="0">
              <a:buNone/>
            </a:pPr>
            <a:endParaRPr lang="it-IT" dirty="0"/>
          </a:p>
        </p:txBody>
      </p:sp>
      <p:pic>
        <p:nvPicPr>
          <p:cNvPr id="7" name="Segnaposto contenuto 6">
            <a:extLst>
              <a:ext uri="{FF2B5EF4-FFF2-40B4-BE49-F238E27FC236}">
                <a16:creationId xmlns:a16="http://schemas.microsoft.com/office/drawing/2014/main" id="{07F5C01F-988B-4E9C-8271-9452D7728E34}"/>
              </a:ext>
            </a:extLst>
          </p:cNvP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679300" y="1670549"/>
            <a:ext cx="3315163" cy="4220164"/>
          </a:xfrm>
          <a:prstGeom prst="rect">
            <a:avLst/>
          </a:prstGeom>
          <a:noFill/>
          <a:ln>
            <a:noFill/>
          </a:ln>
        </p:spPr>
      </p:pic>
    </p:spTree>
    <p:extLst>
      <p:ext uri="{BB962C8B-B14F-4D97-AF65-F5344CB8AC3E}">
        <p14:creationId xmlns:p14="http://schemas.microsoft.com/office/powerpoint/2010/main" val="25470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A3D76DFB-E4D0-4AB4-A7C8-621DFC72019A}"/>
              </a:ext>
            </a:extLst>
          </p:cNvPr>
          <p:cNvSpPr>
            <a:spLocks noGrp="1"/>
          </p:cNvSpPr>
          <p:nvPr>
            <p:ph sz="half" idx="2"/>
          </p:nvPr>
        </p:nvSpPr>
        <p:spPr>
          <a:xfrm>
            <a:off x="2589212" y="1056904"/>
            <a:ext cx="4342893" cy="4846122"/>
          </a:xfrm>
        </p:spPr>
        <p:txBody>
          <a:bodyPr/>
          <a:lstStyle/>
          <a:p>
            <a:pPr algn="just">
              <a:lnSpc>
                <a:spcPct val="107000"/>
              </a:lnSpc>
              <a:spcAft>
                <a:spcPts val="800"/>
              </a:spcAft>
              <a:tabLst>
                <a:tab pos="590550" algn="l"/>
              </a:tabLst>
            </a:pPr>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Secondo fiume lombardo per lunghezza (280 km), è 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Oglio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che nasce presso il passo del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Gavia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 percorre tutta la Val Camonica per poi formare il lago d’Iseo, nel quale si trova l’isola più estesa dei laghi italiani (Montisola).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Uscito dal lago, l’Oglio riceve le acque del Mella e del Chiese e si getta quindi nel Po a sud di Mantova.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7" name="Segnaposto contenuto 6">
            <a:extLst>
              <a:ext uri="{FF2B5EF4-FFF2-40B4-BE49-F238E27FC236}">
                <a16:creationId xmlns:a16="http://schemas.microsoft.com/office/drawing/2014/main" id="{0D2AC0D0-826C-4CFD-9EE9-25D4E27DDE4E}"/>
              </a:ext>
            </a:extLst>
          </p:cNvP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636431" y="1523727"/>
            <a:ext cx="3400900" cy="3905795"/>
          </a:xfrm>
          <a:prstGeom prst="rect">
            <a:avLst/>
          </a:prstGeom>
          <a:noFill/>
          <a:ln>
            <a:noFill/>
          </a:ln>
        </p:spPr>
      </p:pic>
    </p:spTree>
    <p:extLst>
      <p:ext uri="{BB962C8B-B14F-4D97-AF65-F5344CB8AC3E}">
        <p14:creationId xmlns:p14="http://schemas.microsoft.com/office/powerpoint/2010/main" val="1415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E01C9E6-316B-427F-AF60-865D87E93015}"/>
              </a:ext>
            </a:extLst>
          </p:cNvPr>
          <p:cNvSpPr>
            <a:spLocks noGrp="1"/>
          </p:cNvSpPr>
          <p:nvPr>
            <p:ph sz="half" idx="2"/>
          </p:nvPr>
        </p:nvSpPr>
        <p:spPr>
          <a:xfrm>
            <a:off x="2589212" y="950026"/>
            <a:ext cx="4342893" cy="4953000"/>
          </a:xfrm>
        </p:spPr>
        <p:txBody>
          <a:bodyPr/>
          <a:lstStyle/>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r>
              <a:rPr lang="it-IT" sz="1800" dirty="0">
                <a:effectLst/>
                <a:latin typeface="Book Antiqua" panose="02040602050305030304" pitchFamily="18" charset="0"/>
                <a:ea typeface="Calibri" panose="020F0502020204030204" pitchFamily="34" charset="0"/>
                <a:cs typeface="Times New Roman" panose="02020603050405020304" pitchFamily="18" charset="0"/>
              </a:rPr>
              <a:t>Terzo fiume lombardo è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Ticino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che nasce in territorio svizzero presso il Passo di Novena (Gottardo), forma il Lago Maggiore, prosegue il suo corso e, poco dopo Pavia, si getta nel Po.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7" name="Segnaposto contenuto 6">
            <a:extLst>
              <a:ext uri="{FF2B5EF4-FFF2-40B4-BE49-F238E27FC236}">
                <a16:creationId xmlns:a16="http://schemas.microsoft.com/office/drawing/2014/main" id="{E63231B2-4C1B-4E48-9802-26869E48F69F}"/>
              </a:ext>
            </a:extLst>
          </p:cNvP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684063" y="1164910"/>
            <a:ext cx="3305636" cy="4515480"/>
          </a:xfrm>
          <a:prstGeom prst="rect">
            <a:avLst/>
          </a:prstGeom>
          <a:noFill/>
          <a:ln>
            <a:noFill/>
          </a:ln>
        </p:spPr>
      </p:pic>
    </p:spTree>
    <p:extLst>
      <p:ext uri="{BB962C8B-B14F-4D97-AF65-F5344CB8AC3E}">
        <p14:creationId xmlns:p14="http://schemas.microsoft.com/office/powerpoint/2010/main" val="84137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65761-5144-4F0E-9260-B29DF09463EB}"/>
              </a:ext>
            </a:extLst>
          </p:cNvPr>
          <p:cNvSpPr>
            <a:spLocks noGrp="1"/>
          </p:cNvSpPr>
          <p:nvPr>
            <p:ph type="title"/>
          </p:nvPr>
        </p:nvSpPr>
        <p:spPr>
          <a:xfrm>
            <a:off x="2592925" y="624110"/>
            <a:ext cx="8911687" cy="1509490"/>
          </a:xfrm>
        </p:spPr>
        <p:txBody>
          <a:bodyPr>
            <a:normAutofit fontScale="90000"/>
          </a:bodyPr>
          <a:lstStyle/>
          <a:p>
            <a:pPr>
              <a:lnSpc>
                <a:spcPct val="107000"/>
              </a:lnSpc>
              <a:spcAft>
                <a:spcPts val="800"/>
              </a:spcAf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Infine si ha 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Mincio</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che nasce nel Trentino con il nome di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Sarca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ed esce dal Garda, il più esteso dei laghi italiani, per dirigersi, con un corso ormai diventato acquitrinoso, verso Mantova (di cui forma i tre laghi); affluisce nel Po dopo aver percorso circa 194 chilometri.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Una fitta rete di canali (Villoresi, Naviglio grande, Martesana), in parte scavati in periodo medioevale per il trasporto di merci pesanti, mette in comunicazione l’Adda con il Ticino.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200" dirty="0"/>
          </a:p>
        </p:txBody>
      </p:sp>
      <p:pic>
        <p:nvPicPr>
          <p:cNvPr id="4" name="Segnaposto contenuto 3">
            <a:extLst>
              <a:ext uri="{FF2B5EF4-FFF2-40B4-BE49-F238E27FC236}">
                <a16:creationId xmlns:a16="http://schemas.microsoft.com/office/drawing/2014/main" id="{52A5C209-36BD-409B-B9D2-585646B5AE8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0109" y="2503487"/>
            <a:ext cx="5566641" cy="3161043"/>
          </a:xfrm>
          <a:prstGeom prst="rect">
            <a:avLst/>
          </a:prstGeom>
          <a:noFill/>
          <a:ln>
            <a:noFill/>
          </a:ln>
        </p:spPr>
      </p:pic>
    </p:spTree>
    <p:extLst>
      <p:ext uri="{BB962C8B-B14F-4D97-AF65-F5344CB8AC3E}">
        <p14:creationId xmlns:p14="http://schemas.microsoft.com/office/powerpoint/2010/main" val="3520548066"/>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187</TotalTime>
  <Words>5400</Words>
  <Application>Microsoft Office PowerPoint</Application>
  <PresentationFormat>Widescreen</PresentationFormat>
  <Paragraphs>143</Paragraphs>
  <Slides>54</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54</vt:i4>
      </vt:variant>
    </vt:vector>
  </HeadingPairs>
  <TitlesOfParts>
    <vt:vector size="63" baseType="lpstr">
      <vt:lpstr>Arial</vt:lpstr>
      <vt:lpstr>Bodoni MT</vt:lpstr>
      <vt:lpstr>Bodoni MT Black</vt:lpstr>
      <vt:lpstr>Book Antiqua</vt:lpstr>
      <vt:lpstr>Calibri</vt:lpstr>
      <vt:lpstr>Century Gothic</vt:lpstr>
      <vt:lpstr>Times New Roman</vt:lpstr>
      <vt:lpstr>Wingdings 3</vt:lpstr>
      <vt:lpstr>Filo</vt:lpstr>
      <vt:lpstr>LA LOMBARDIA</vt:lpstr>
      <vt:lpstr>LA LOMBARDIA </vt:lpstr>
      <vt:lpstr>Presentazione standard di PowerPoint</vt:lpstr>
      <vt:lpstr>QUALI CARATTERISTICHE HA IL TERRITORIO? </vt:lpstr>
      <vt:lpstr>La fascia alpina, come dice l’aggettivo stesso, è quella che include le Alpi e precisamente le Retiche e le Orobie, separate tra loro per un lungo tratto dall’ampio solco della Valtellina. Tra le prime si hanno ovviamente le cime più elevate della Lombardia (Bernina 4055 metri, Ortles-Cevedale, Adamello) con ghiacciai. La seconda fascia è quella delle Prealpi, monti generalmente tondeggianti e boscosi, che si distinguono dalle Alpi sia per la loro minore altezza, sia perché formati di pietra calcarea di origine marina. In tale zona si trovano i grandi bacini lacustri. La terza fascia è quella morenica, composta da basse colline tondeggianti disposte in ampi anfiteatri quasi sempre a sud di grandi laghi (es. l’anfiteatro morenico del Garda). Tali colline, dette appunto morene, sono formate dai detriti che i ghiacciai quaternari spinsero davanti a sé nel loro slittamento verso la pianura. La quarta fascia, più estesa delle altre e interamente pianeggiante è detta alluvionale perchè formata dai detriti scaricati dai fiumi in un antico golfo marino, divenuto poi la Valle Padana. Nella parte alta, tale fascia è formata da ripiani ghiaiosi, (groane, brughiere, ecc), “costruiti” dai fiumi lombardi in leggere pendenza verso la bassa pianura, che è costituita da materiale detritico più fine. All’estremo sud della regione, al di là del Po, si ha un limitato “triangolo” appenninico che comprende le colline dell’Oltrepò e il crinale dell’Appennino settentrionale che culmina con il monte Lesima (1724 metri). </vt:lpstr>
      <vt:lpstr>I fiumi principali sono il Po, l’Adda, il Ticino; mentre i laghi sono il Lago Maggiore, il Lago di Como, il Lago di Garda. </vt:lpstr>
      <vt:lpstr>Presentazione standard di PowerPoint</vt:lpstr>
      <vt:lpstr>Presentazione standard di PowerPoint</vt:lpstr>
      <vt:lpstr>Infine si ha il Mincio, che nasce nel Trentino con il nome di Sarca ed esce dal Garda, il più esteso dei laghi italiani, per dirigersi, con un corso ormai diventato acquitrinoso, verso Mantova (di cui forma i tre laghi); affluisce nel Po dopo aver percorso circa 194 chilometri.  Una fitta rete di canali (Villoresi, Naviglio grande, Martesana), in parte scavati in periodo medioevale per il trasporto di merci pesanti, mette in comunicazione l’Adda con il Ticino. </vt:lpstr>
      <vt:lpstr>Il lago d’Idro è uno dei più suggestivi laghi lombardi. È lungo e stretto, incastonato tra alte montagne. Questa caratteristica fa sì che venga spesso accostato ai paesaggi tipici dei fiordi norvegesi. Si trova nella provincia di Brescia ai confini con il Trentino. </vt:lpstr>
      <vt:lpstr>Presentazione standard di PowerPoint</vt:lpstr>
      <vt:lpstr>Lago di Como </vt:lpstr>
      <vt:lpstr>FONTANILI   O RISORGIVE.   I fontanili (o risorgive), sono sorgenti perenni che permettono l’esistenza delle “marcite”, prati irrigati in continuazione da acqua a temperatura superiore (in inverno) a quella dell’aria. In esse parte dell’erba marcisce e fermenta concimando automaticamente il terreno; ciò provoca la crescita rapida e rigogliosa di erbe da foraggio e permette sette, otto “tagli”. L’acqua che alimenta i fontanili proviene dalle zone prealpine e moreniche i cui terreni superficiali assorbono le acque piovane le quali, incontrando uno strato inclinato di rocce impermeabili, scorrono lungo di esso, finchè vengono alla luce nella bassa pianura. </vt:lpstr>
      <vt:lpstr>Città</vt:lpstr>
      <vt:lpstr>Presentazione standard di PowerPoint</vt:lpstr>
      <vt:lpstr>Presentazione standard di PowerPoint</vt:lpstr>
      <vt:lpstr>Varese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Lecco Nota per essere il luogo in cui lo scrittore Alessandro Manzoni  ambientò I promessi sposi, la città è situata in uno dei vertici del Triangolo Lariano, sulla sinistra idrografica dell'Adda oltre ad affacciarsi sul ramo orientale del lago di Como ed è compresa nelle prealpi orobiche, tra il gruppo delle Grigne e il Resegone.   Morfologicamente il territorio lecchese è il risultato delle numerose glaciazioni che hanno colpito il pianeta, circostanza ben evidente nell'aspetto delle montagne circostanti, una su tutte la Grigna, che mostrano tutte le caratteristiche dell'escavazione glaciale. </vt:lpstr>
      <vt:lpstr>Il clima Per comprendere quali siano le caratteristiche climatiche della Lombardia dobbiamo tenere presente quanto segue: La regione è settentrionale ed interna, priva di sblocco sia sul mare Ligure, dal quale è separata dal “bastione” degli Appennini, sia dal mare Adriatico: non riceve, quindi, dal mare, alcuna influenza mitigatrice. Ricordiamo, poi, che la Lombardia fa parte della Valle Padana la quale è chiusa da tre lati da catene di monti considerevolmente alti a nord e a ovest (Alpi Cozie, Graie ecc) ed è quindi isolata dalle fredde correnti del centro e nord Europa. Nel Nord della regione si ha una “fascia” di grandi laghi che arrecano al clima di tale zona un certo beneficio. L’Oltrepò pavese, estrema appendice meridionale della regione, comprende una zona appenninica con il clima particolare dell’ambiente appenninico.  E’ facile capire quindi che la regione lombarda è interessata da diversi tipi di clima corrispondenti alle sue grandi zone: alpina, lacustre, padana. La zona alpina è caratterizzata da inverni molto rigidi, lunghi e ricchi di precipitazioni nevose in alta montagna; le estati sono piuttosto brevi e fresche. La fascia lacustre interessa essenzialmente le zone più prossime ai bacini: i laghi d’Orta (in Piemonte), Maggiore, di Lugano (in gran parte in territorio Svizzero), di Como, d’Iseo, di Garda, oltre a decine di laghi minori. La presenza di tanti bacini in così breve spazio determina un clima particolare: miti temperature invernali, forte piovosità dovuta all’evaporazione lacuale e venti periodici nel corso della giornata. La zona padana, infine, ha un clima che si avvicina a quello continentale: inverni piuttosto lunghi e rigidi, estati calde. In estate sono frequenti i temporali, a volte grandiniferi; nell’inverno la nebbia, dovuta al formarsi sulla pianura di uno strato di aria umida e fredda. </vt:lpstr>
      <vt:lpstr>ATTIVITA’  ECONOMICHE  Le principali attività economiche della Lombardia sono l’agricoltura, l’allevamento, industrie in ogni settore, turismo, pubblicità, moda. Nelle valli e negli alpeggi è molto praticato l’allevamento dei bovini, con la produzione di latte, burro, formaggi e carni. </vt:lpstr>
      <vt:lpstr>Ai piedi delle montagne si coltivano viti e alberi da frutto. In alcune località di montagna e lungo le coste dei laghi si è sviluppato il turismo. Le località di Bellagio e Sirmione sono molto famose a livello internazionale per la bellezza dei loro paesaggi.  La Pianura Padana ha subito una totale trasformazione ad opera dell’uomo, attraverso: l’agricoltura meccanizzata, che impiega la tecnologia per produrre riso, grano, mais, ortaggi, barbabietole da zucchero, ecc.; </vt:lpstr>
      <vt:lpstr>le industrie tessili, alimentari, editoriali, elettroniche, </vt:lpstr>
      <vt:lpstr>le industrie meccaniche, </vt:lpstr>
      <vt:lpstr>farmaceutiche,  </vt:lpstr>
      <vt:lpstr>e altre che hanno creato il “paesaggio industriale” di capannoni e ciminiere;</vt:lpstr>
      <vt:lpstr>L’elenco delle industrie lombarde comprende tutti i tipi di attività, dall’editoria (quasi tutte le maggiori case editrici italiane hanno sede a Milano) al calzaturificio (Varese, Vigevano, ecc.), dal mobilificio (Brianza), al dolcificio (Milano, Cremona, ecc).   la rete di vie di comunicazione stradali e ferroviarie, che facilitano collegamenti e commerci con l’Italia e con l’estero; </vt:lpstr>
      <vt:lpstr>      i numerosi centri abitati e grandi città, in cui sono molto sviluppati il turismo e i servizi (banche, assicurazioni, ospedali, ecc).  In Lombardia il terziario è il settore che ha il maggior numero di occupati. Nella Regione sono infatti presenti un’alta concentrazione di banche, imprese commerciali, compagnie di assicurazione e redazioni di quotidiani e di reti televisive. </vt:lpstr>
      <vt:lpstr>GEO STORIA In Lombardia si trovano tantissime tracce dei vari periodi della storia dell’uomo, ma anche importanti segni della preistoria. Circa diecimila anni fa, infatti, i ghiacciai alpini si ritirarono e alcune valli di origine glaciale furono popolate da animali e da uomini. Più di quattromila anni fa i Camuni s’insediarono   nella valle del fiume Oglio (che da loro prese il nome di Valcamonica) e fondarono i primi villaggi. I Camuni incisero una serie di figure sulle rocce della vallata (cacciatori, cavalieri, animali, ecc) e persino la pianta di un villaggio, considerata una delle prime rappresentazioni cartografiche. </vt:lpstr>
      <vt:lpstr> La Rosa Camuna da sempre rappresenta il territorio lombardo, il simbolo è stato ritrovato 92 volte tra le 300.000 incisioni rupestri della Valcamonica risalenti all’età del ferro (primo millennio a. C.), epoca in cui la valle era abitata dai Camuni. I luoghi delle incisioni rupestri dal 1979 sono tutelati dall'UNESCO come patrimonio dell'umanità, primo sito italiano a ottenere tale riconoscimento. La stilizzazione grafica della rosa camuna è dal 1975 il logo ufficiale di Regione Lombardia La Rosa Camuna argentea su sfondo verde è la bandiera ufficiale di Regione Lombardia.   </vt:lpstr>
      <vt:lpstr>La Lombardia è stata nei secoli conquistata ed abitata da varie popolazioni: i Celti, i Liguri, i Romani e i Longobardi, che le hanno dato il nome.   Il nome Lombardia deriva da Longobardia, il territorio anticamente abitato dai Longobardi, un popolo guerriero di origine germanica che, con la caduta dell’Impero Romano si insediò in Pianura Padana, scelse Pavia come capitale del proprio regno e si convertì alla religione cristiana. Nel 2011 L’Unesco ha inserito i luoghi del potere dei Longobardi nella lista del Patrimonio dell’Umanità, dopo averne dichiarato l’importanza artistica e culturale. Ai Longobardi viene anche riconosciuto il merito di aver promosso e sostenuto la religione cristiana e, in particolare, la diffusione dei monasteri di cui il complesso della basilica di San Salvatore e del monastero femminile di Santa Giulia a Brescia sono il più alto esempio.  </vt:lpstr>
      <vt:lpstr>Nel Medioevo le città furono importanti centri commerciali e nel Rinascimento furono pacifiche e prospere.  Dopo l’Unità d’Italia la Regione è divenuta il centro economico del Paese, tanto che il suo capoluogo, Milano, possiede la “borsa” più importante. </vt:lpstr>
      <vt:lpstr> In viaggio! Non al mare, ma al lago! In Lombardia possiamo scoprire gli incantevoli paesaggi dei laghi glaciali e delle belle cittadine che vi si affacciano (per esempio Como e Lecco sul Lago di Como, Desenzano del Garda, ecc).</vt:lpstr>
      <vt:lpstr>      La posizione centrale del lago di Como consente belle gite in battello ai più interessanti centri rivieraschi e a Como. In auto si può salire al Ghisallo e al Parco San Primo, fra praterie e pinete, con belle viste sul lago e sulle Prealpi. Raggiunta Lecco si può salire a Versasio (605m) e in funivia al Pizzo d’Erna (1329 m) sotto il Resegone, oppure per la strada della Valsassina si sale a Barzio (dove in funivia si può salire ai Piani di Bobbio), a Introbio e a Taceno, dove la strada scende nuovamente sul lago di Bellano (dove di può visitare il famoso Orrido). Di qui a Varenna, e col traghetto a Bellagio. Con i traghetti e l’auto si può anche costeggiare tutto il bacino superiore del lago di Como da Varenna a Colico e a Cadenabbia (visitare a Piona l’abbazia cistercense e a Gravedona la bella chiesa di S. Maria del Tiglio) come pure raggiungere le località alpine della Valtellina e dei Grigioni (Madesimo, lo Spluga, la Valmasino), la Valfurva, il Bernina, Pontresina e St. Moritz). </vt:lpstr>
      <vt:lpstr>Presentazione standard di PowerPoint</vt:lpstr>
      <vt:lpstr>-    È di grande interesse un’escursione lungo il Po, alla scoperta della sua flora e della  sua fauna. -    A Milano è imperdibile la visita al Duomo, ai Navigli, ma anche al Cenacolo, il celebre dipinto di Leonardo da Vinci nel Refettorio della Chiesa di Santa Maria delle Grazie. </vt:lpstr>
      <vt:lpstr>Possiamo gustare i sapori di prodotti e piatti tipici: il risotto e la cotoletta “alla milanese”, carne di vitello con l’osso; lo squisito Panettone, dolce tipico di Natale, è famoso in tutta Italia. </vt:lpstr>
      <vt:lpstr>La Lombardia è la regione italiana con la più alta concentrazione di patrimoni culturali riconosciuti dall’UNESCO come eredità mondiale dell’Umanità. </vt:lpstr>
      <vt:lpstr>Presentazione standard di PowerPoint</vt:lpstr>
      <vt:lpstr>Villaggio operaio di Crespi d’Adda Frazione di Capriate San Gervasio, Crespi d’Adda è un sito industriale di inestimabile valore storico: si tratta, infatti, di uno degli esempi meglio conservati al mondo di villaggio operaio. </vt:lpstr>
      <vt:lpstr>Sacri monti di Piemonte e Lombardia Il Santuario della Madonna del Soccorso e le cappelle del Sacro Monte sovrastano il paese di Ossuccio, sulla sponda occidentale del Lago di Como, in una incantevole posizione panoramica. Il complesso architettonico del Sacro Monte di Ossuccio, comprende 14 cappelle, la Chiesa e l'antistante portico, la Cappella della Beata Vergine del Soccorso e il Campanile.  </vt:lpstr>
      <vt:lpstr>Il trenino rosso del Bernina E’una tratta ferroviaria di 122 km tra Italia e Svizzera. Raggiunge i 2.253 metri di altitudine lungo un tracciato davvero spettacolare.  Sul versante italiano la partenza è a Tirano, in Valtellina.   </vt:lpstr>
      <vt:lpstr>Mantova e Sabbioneta   Testimonianza unica al mondo dell'architettura urbana del Rinascimento, queste due città sono un capolavoro a cielo aperto. E se Mantova rappresenta la città-corte per eccellenza, Sabbioneta è stata progettata dai Gonzaga per diventare città dell'arte e della cultura. Entrambe le città rappresentano una tappa imperdibile per tutti coloro che vogliano ammirare le bellezze architettoniche lombarde. </vt:lpstr>
      <vt:lpstr>Opere di difesa veneziane tra XV e XVII secolo di Bergamo A Bergamo alta, ad essere state insignite del prestigioso titolo sono le mura venete: maestosa opera architettonica risalente al XVI secolo, queste mura si estendono per oltre 6 km, disegnando la magica fisionomia della Città Alta. Passeggiando lungo le mura è possibile concedersi un momento di riflessione, una pausa dal caos cittadino o godersi un meraviglioso tramonto che, dalla Città alta, si estende sul territorio sottostante. </vt:lpstr>
      <vt:lpstr>Monte San Giorgio In provincia di Varese possiamo scoprire le bellezze fossili di Monte San Giorgio. (sito fossifero Monte S. Giorgio) </vt:lpstr>
      <vt:lpstr>Siti Palafitticoli dell’Arco Alpino E’ possibile ammirare le caratteristiche uniche al mondo di insediamenti e villaggi </vt:lpstr>
      <vt:lpstr>Longobardi in Italia: i luoghi del potere I luoghi del potere dei Longobardi in Italia comprendono le più importanti testimonianze monumentali del Regno longobardo (VI-VIII secolo), una perfetta sintesi architettonica tra retaggi romani e la cultura delle popolazioni germaniche.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LOMBARDIA</dc:title>
  <dc:creator>User</dc:creator>
  <cp:lastModifiedBy>User</cp:lastModifiedBy>
  <cp:revision>37</cp:revision>
  <dcterms:created xsi:type="dcterms:W3CDTF">2020-11-22T05:31:09Z</dcterms:created>
  <dcterms:modified xsi:type="dcterms:W3CDTF">2020-12-15T06:20:04Z</dcterms:modified>
</cp:coreProperties>
</file>