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0" r:id="rId1"/>
  </p:sldMasterIdLst>
  <p:notesMasterIdLst>
    <p:notesMasterId r:id="rId25"/>
  </p:notesMasterIdLst>
  <p:sldIdLst>
    <p:sldId id="256" r:id="rId2"/>
    <p:sldId id="316" r:id="rId3"/>
    <p:sldId id="311" r:id="rId4"/>
    <p:sldId id="305" r:id="rId5"/>
    <p:sldId id="315" r:id="rId6"/>
    <p:sldId id="306" r:id="rId7"/>
    <p:sldId id="317" r:id="rId8"/>
    <p:sldId id="330" r:id="rId9"/>
    <p:sldId id="318" r:id="rId10"/>
    <p:sldId id="319" r:id="rId11"/>
    <p:sldId id="331" r:id="rId12"/>
    <p:sldId id="320" r:id="rId13"/>
    <p:sldId id="321" r:id="rId14"/>
    <p:sldId id="329" r:id="rId15"/>
    <p:sldId id="308" r:id="rId16"/>
    <p:sldId id="328" r:id="rId17"/>
    <p:sldId id="309" r:id="rId18"/>
    <p:sldId id="322" r:id="rId19"/>
    <p:sldId id="326" r:id="rId20"/>
    <p:sldId id="323" r:id="rId21"/>
    <p:sldId id="327" r:id="rId22"/>
    <p:sldId id="324" r:id="rId23"/>
    <p:sldId id="32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A6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96" y="5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A9096C-619E-4787-B17E-8FA19E87AC06}" type="datetimeFigureOut">
              <a:rPr lang="it-IT" smtClean="0"/>
              <a:t>12/03/2021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0CFA62-A6CA-4066-A456-3AD7F18A6425}" type="slidenum">
              <a:rPr lang="it-IT" smtClean="0"/>
              <a:t>‹N›</a:t>
            </a:fld>
            <a:endParaRPr lang="it-IT"/>
          </a:p>
        </p:txBody>
      </p:sp>
    </p:spTree>
    <p:extLst>
      <p:ext uri="{BB962C8B-B14F-4D97-AF65-F5344CB8AC3E}">
        <p14:creationId xmlns:p14="http://schemas.microsoft.com/office/powerpoint/2010/main" val="1600912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FE45F2C-C0FC-4CEC-98EE-322E615D512F}" type="datetimeFigureOut">
              <a:rPr lang="it-IT" smtClean="0"/>
              <a:t>12/03/2021</a:t>
            </a:fld>
            <a:endParaRPr lang="it-IT"/>
          </a:p>
        </p:txBody>
      </p:sp>
      <p:sp>
        <p:nvSpPr>
          <p:cNvPr id="5" name="Footer Placeholder 4"/>
          <p:cNvSpPr>
            <a:spLocks noGrp="1"/>
          </p:cNvSpPr>
          <p:nvPr>
            <p:ph type="ftr" sz="quarter" idx="11"/>
          </p:nvPr>
        </p:nvSpPr>
        <p:spPr/>
        <p:txBody>
          <a:bodyPr/>
          <a:lstStyle/>
          <a:p>
            <a:endParaRPr lang="it-IT"/>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3728176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FE45F2C-C0FC-4CEC-98EE-322E615D512F}" type="datetimeFigureOut">
              <a:rPr lang="it-IT" smtClean="0"/>
              <a:t>12/03/2021</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208354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FE45F2C-C0FC-4CEC-98EE-322E615D512F}" type="datetimeFigureOut">
              <a:rPr lang="it-IT" smtClean="0"/>
              <a:t>12/03/2021</a:t>
            </a:fld>
            <a:endParaRPr lang="it-IT"/>
          </a:p>
        </p:txBody>
      </p:sp>
      <p:sp>
        <p:nvSpPr>
          <p:cNvPr id="5" name="Footer Placeholder 4"/>
          <p:cNvSpPr>
            <a:spLocks noGrp="1"/>
          </p:cNvSpPr>
          <p:nvPr>
            <p:ph type="ftr" sz="quarter" idx="11"/>
          </p:nvPr>
        </p:nvSpPr>
        <p:spPr/>
        <p:txBody>
          <a:bodyPr/>
          <a:lstStyle/>
          <a:p>
            <a:endParaRPr lang="it-IT"/>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4788564-9079-4E77-B881-FCC4129B0E1B}" type="slidenum">
              <a:rPr lang="it-IT" smtClean="0"/>
              <a:t>‹N›</a:t>
            </a:fld>
            <a:endParaRPr lang="it-IT"/>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97619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FE45F2C-C0FC-4CEC-98EE-322E615D512F}" type="datetimeFigureOut">
              <a:rPr lang="it-IT" smtClean="0"/>
              <a:t>12/03/2021</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171764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FE45F2C-C0FC-4CEC-98EE-322E615D512F}" type="datetimeFigureOut">
              <a:rPr lang="it-IT" smtClean="0"/>
              <a:t>12/03/2021</a:t>
            </a:fld>
            <a:endParaRPr lang="it-IT"/>
          </a:p>
        </p:txBody>
      </p:sp>
      <p:sp>
        <p:nvSpPr>
          <p:cNvPr id="6" name="Footer Placeholder 5"/>
          <p:cNvSpPr>
            <a:spLocks noGrp="1"/>
          </p:cNvSpPr>
          <p:nvPr>
            <p:ph type="ftr" sz="quarter" idx="11"/>
          </p:nvPr>
        </p:nvSpPr>
        <p:spPr/>
        <p:txBody>
          <a:bodyPr/>
          <a:lstStyle/>
          <a:p>
            <a:endParaRPr lang="it-IT"/>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4788564-9079-4E77-B881-FCC4129B0E1B}" type="slidenum">
              <a:rPr lang="it-IT" smtClean="0"/>
              <a:t>‹N›</a:t>
            </a:fld>
            <a:endParaRPr lang="it-I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52030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FE45F2C-C0FC-4CEC-98EE-322E615D512F}" type="datetimeFigureOut">
              <a:rPr lang="it-IT" smtClean="0"/>
              <a:t>12/03/2021</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2733601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FE45F2C-C0FC-4CEC-98EE-322E615D512F}" type="datetimeFigureOut">
              <a:rPr lang="it-IT" smtClean="0"/>
              <a:t>12/03/2021</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3648290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FE45F2C-C0FC-4CEC-98EE-322E615D512F}" type="datetimeFigureOut">
              <a:rPr lang="it-IT" smtClean="0"/>
              <a:t>12/03/2021</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3642761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FE45F2C-C0FC-4CEC-98EE-322E615D512F}" type="datetimeFigureOut">
              <a:rPr lang="it-IT" smtClean="0"/>
              <a:t>12/03/2021</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2046914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FE45F2C-C0FC-4CEC-98EE-322E615D512F}" type="datetimeFigureOut">
              <a:rPr lang="it-IT" smtClean="0"/>
              <a:t>12/03/2021</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1292520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FE45F2C-C0FC-4CEC-98EE-322E615D512F}" type="datetimeFigureOut">
              <a:rPr lang="it-IT" smtClean="0"/>
              <a:t>12/03/2021</a:t>
            </a:fld>
            <a:endParaRPr lang="it-IT"/>
          </a:p>
        </p:txBody>
      </p:sp>
      <p:sp>
        <p:nvSpPr>
          <p:cNvPr id="6" name="Footer Placeholder 5"/>
          <p:cNvSpPr>
            <a:spLocks noGrp="1"/>
          </p:cNvSpPr>
          <p:nvPr>
            <p:ph type="ftr" sz="quarter" idx="11"/>
          </p:nvPr>
        </p:nvSpPr>
        <p:spPr/>
        <p:txBody>
          <a:bodyPr/>
          <a:lstStyle/>
          <a:p>
            <a:endParaRPr lang="it-IT"/>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3827984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FE45F2C-C0FC-4CEC-98EE-322E615D512F}" type="datetimeFigureOut">
              <a:rPr lang="it-IT" smtClean="0"/>
              <a:t>12/03/2021</a:t>
            </a:fld>
            <a:endParaRPr lang="it-IT"/>
          </a:p>
        </p:txBody>
      </p:sp>
      <p:sp>
        <p:nvSpPr>
          <p:cNvPr id="8" name="Footer Placeholder 7"/>
          <p:cNvSpPr>
            <a:spLocks noGrp="1"/>
          </p:cNvSpPr>
          <p:nvPr>
            <p:ph type="ftr" sz="quarter" idx="11"/>
          </p:nvPr>
        </p:nvSpPr>
        <p:spPr/>
        <p:txBody>
          <a:bodyPr/>
          <a:lstStyle/>
          <a:p>
            <a:endParaRPr lang="it-I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3225474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FE45F2C-C0FC-4CEC-98EE-322E615D512F}" type="datetimeFigureOut">
              <a:rPr lang="it-IT" smtClean="0"/>
              <a:t>12/03/2021</a:t>
            </a:fld>
            <a:endParaRPr lang="it-IT"/>
          </a:p>
        </p:txBody>
      </p:sp>
      <p:sp>
        <p:nvSpPr>
          <p:cNvPr id="4" name="Footer Placeholder 3"/>
          <p:cNvSpPr>
            <a:spLocks noGrp="1"/>
          </p:cNvSpPr>
          <p:nvPr>
            <p:ph type="ftr" sz="quarter" idx="11"/>
          </p:nvPr>
        </p:nvSpPr>
        <p:spPr/>
        <p:txBody>
          <a:bodyPr/>
          <a:lstStyle/>
          <a:p>
            <a:endParaRPr lang="it-IT"/>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3349572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E45F2C-C0FC-4CEC-98EE-322E615D512F}" type="datetimeFigureOut">
              <a:rPr lang="it-IT" smtClean="0"/>
              <a:t>12/03/2021</a:t>
            </a:fld>
            <a:endParaRPr lang="it-IT"/>
          </a:p>
        </p:txBody>
      </p:sp>
      <p:sp>
        <p:nvSpPr>
          <p:cNvPr id="3" name="Footer Placeholder 2"/>
          <p:cNvSpPr>
            <a:spLocks noGrp="1"/>
          </p:cNvSpPr>
          <p:nvPr>
            <p:ph type="ftr" sz="quarter" idx="11"/>
          </p:nvPr>
        </p:nvSpPr>
        <p:spPr/>
        <p:txBody>
          <a:bodyPr/>
          <a:lstStyle/>
          <a:p>
            <a:endParaRPr lang="it-IT"/>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3691659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FE45F2C-C0FC-4CEC-98EE-322E615D512F}" type="datetimeFigureOut">
              <a:rPr lang="it-IT" smtClean="0"/>
              <a:t>12/03/2021</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2789220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FE45F2C-C0FC-4CEC-98EE-322E615D512F}" type="datetimeFigureOut">
              <a:rPr lang="it-IT" smtClean="0"/>
              <a:t>12/03/2021</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1119405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FE45F2C-C0FC-4CEC-98EE-322E615D512F}" type="datetimeFigureOut">
              <a:rPr lang="it-IT" smtClean="0"/>
              <a:t>12/03/2021</a:t>
            </a:fld>
            <a:endParaRPr lang="it-I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4788564-9079-4E77-B881-FCC4129B0E1B}" type="slidenum">
              <a:rPr lang="it-IT" smtClean="0"/>
              <a:t>‹N›</a:t>
            </a:fld>
            <a:endParaRPr lang="it-IT"/>
          </a:p>
        </p:txBody>
      </p:sp>
    </p:spTree>
    <p:extLst>
      <p:ext uri="{BB962C8B-B14F-4D97-AF65-F5344CB8AC3E}">
        <p14:creationId xmlns:p14="http://schemas.microsoft.com/office/powerpoint/2010/main" val="1251025817"/>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 id="2147483904" r:id="rId14"/>
    <p:sldLayoutId id="2147483905" r:id="rId15"/>
    <p:sldLayoutId id="214748390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59310">
              <a:srgbClr val="FFC000"/>
            </a:gs>
            <a:gs pos="0">
              <a:srgbClr val="FFC000"/>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B9E718-7864-4D35-A4E0-1B3B014BCB36}"/>
              </a:ext>
            </a:extLst>
          </p:cNvPr>
          <p:cNvSpPr>
            <a:spLocks noGrp="1"/>
          </p:cNvSpPr>
          <p:nvPr>
            <p:ph type="ctrTitle"/>
          </p:nvPr>
        </p:nvSpPr>
        <p:spPr>
          <a:xfrm>
            <a:off x="1391265" y="653144"/>
            <a:ext cx="9144000" cy="2446572"/>
          </a:xfrm>
          <a:solidFill>
            <a:srgbClr val="FFFF00"/>
          </a:solidFill>
        </p:spPr>
        <p:txBody>
          <a:bodyPr>
            <a:normAutofit/>
          </a:bodyPr>
          <a:lstStyle/>
          <a:p>
            <a:pPr algn="ctr"/>
            <a:r>
              <a:rPr lang="it-IT">
                <a:solidFill>
                  <a:srgbClr val="0070C0"/>
                </a:solidFill>
                <a:latin typeface="Bodoni MT Black" panose="02070A03080606020203" pitchFamily="18" charset="0"/>
              </a:rPr>
              <a:t>STATO DEL VATICANO</a:t>
            </a:r>
            <a:br>
              <a:rPr lang="it-IT" dirty="0">
                <a:solidFill>
                  <a:srgbClr val="0070C0"/>
                </a:solidFill>
                <a:latin typeface="Bodoni MT Black" panose="02070A03080606020203" pitchFamily="18" charset="0"/>
              </a:rPr>
            </a:br>
            <a:endParaRPr lang="it-IT" dirty="0">
              <a:solidFill>
                <a:srgbClr val="0070C0"/>
              </a:solidFill>
              <a:latin typeface="Bodoni MT Black" panose="02070A03080606020203" pitchFamily="18" charset="0"/>
            </a:endParaRPr>
          </a:p>
        </p:txBody>
      </p:sp>
      <p:sp>
        <p:nvSpPr>
          <p:cNvPr id="3" name="Sottotitolo 2">
            <a:extLst>
              <a:ext uri="{FF2B5EF4-FFF2-40B4-BE49-F238E27FC236}">
                <a16:creationId xmlns:a16="http://schemas.microsoft.com/office/drawing/2014/main" id="{415B2DD2-70D7-41C0-ADE4-80BF32706A4C}"/>
              </a:ext>
            </a:extLst>
          </p:cNvPr>
          <p:cNvSpPr>
            <a:spLocks noGrp="1"/>
          </p:cNvSpPr>
          <p:nvPr>
            <p:ph type="subTitle" idx="1"/>
          </p:nvPr>
        </p:nvSpPr>
        <p:spPr>
          <a:xfrm>
            <a:off x="1524000" y="3758285"/>
            <a:ext cx="9144000" cy="1977352"/>
          </a:xfrm>
          <a:solidFill>
            <a:schemeClr val="accent6">
              <a:lumMod val="40000"/>
              <a:lumOff val="60000"/>
            </a:schemeClr>
          </a:solidFill>
        </p:spPr>
        <p:txBody>
          <a:bodyPr>
            <a:normAutofit lnSpcReduction="10000"/>
          </a:bodyPr>
          <a:lstStyle/>
          <a:p>
            <a:endParaRPr lang="it-IT" sz="2800" b="1" dirty="0">
              <a:solidFill>
                <a:srgbClr val="0070C0"/>
              </a:solidFill>
              <a:latin typeface="Book Antiqua" panose="02040602050305030304" pitchFamily="18" charset="0"/>
            </a:endParaRPr>
          </a:p>
          <a:p>
            <a:r>
              <a:rPr lang="it-IT" sz="2800" b="1" dirty="0">
                <a:solidFill>
                  <a:srgbClr val="0070C0"/>
                </a:solidFill>
                <a:latin typeface="Book Antiqua" panose="02040602050305030304" pitchFamily="18" charset="0"/>
              </a:rPr>
              <a:t>CLASSE 5 B</a:t>
            </a:r>
          </a:p>
          <a:p>
            <a:endParaRPr lang="it-IT" sz="2400" b="1" dirty="0">
              <a:solidFill>
                <a:srgbClr val="0070C0"/>
              </a:solidFill>
              <a:latin typeface="Book Antiqua" panose="02040602050305030304" pitchFamily="18" charset="0"/>
            </a:endParaRPr>
          </a:p>
          <a:p>
            <a:r>
              <a:rPr lang="it-IT" sz="2800" b="1" i="1" dirty="0">
                <a:solidFill>
                  <a:srgbClr val="0070C0"/>
                </a:solidFill>
                <a:latin typeface="Book Antiqua" panose="02040602050305030304" pitchFamily="18" charset="0"/>
              </a:rPr>
              <a:t>ANNO SCOLASTICO 2020-2021</a:t>
            </a:r>
          </a:p>
        </p:txBody>
      </p:sp>
    </p:spTree>
    <p:extLst>
      <p:ext uri="{BB962C8B-B14F-4D97-AF65-F5344CB8AC3E}">
        <p14:creationId xmlns:p14="http://schemas.microsoft.com/office/powerpoint/2010/main" val="321734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63730">
              <a:srgbClr val="FFFF00"/>
            </a:gs>
            <a:gs pos="0">
              <a:srgbClr val="FFFF00"/>
            </a:gs>
            <a:gs pos="35000">
              <a:schemeClr val="accent6">
                <a:lumMod val="0"/>
                <a:lumOff val="100000"/>
              </a:schemeClr>
            </a:gs>
            <a:gs pos="100000">
              <a:srgbClr val="FFFF00"/>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2AF76E8-B309-41D5-BACD-D88188492954}"/>
              </a:ext>
            </a:extLst>
          </p:cNvPr>
          <p:cNvSpPr>
            <a:spLocks noGrp="1"/>
          </p:cNvSpPr>
          <p:nvPr>
            <p:ph idx="1"/>
          </p:nvPr>
        </p:nvSpPr>
        <p:spPr>
          <a:xfrm>
            <a:off x="1887794" y="1279566"/>
            <a:ext cx="9616818" cy="4298867"/>
          </a:xfrm>
          <a:solidFill>
            <a:srgbClr val="FFC000"/>
          </a:solidFill>
        </p:spPr>
        <p:txBody>
          <a:bodyPr>
            <a:normAutofit lnSpcReduction="10000"/>
          </a:bodyPr>
          <a:lstStyle/>
          <a:p>
            <a:pPr marL="0" indent="0">
              <a:buNone/>
            </a:pPr>
            <a:endParaRPr lang="it-IT" sz="2400" dirty="0">
              <a:effectLst/>
              <a:latin typeface="Book Antiqua" panose="02040602050305030304" pitchFamily="18" charset="0"/>
              <a:ea typeface="Calibri" panose="020F0502020204030204" pitchFamily="34" charset="0"/>
              <a:cs typeface="Times New Roman" panose="02020603050405020304" pitchFamily="18" charset="0"/>
            </a:endParaRPr>
          </a:p>
          <a:p>
            <a:pPr marL="0" lvl="0" indent="0" algn="just">
              <a:lnSpc>
                <a:spcPct val="107000"/>
              </a:lnSpc>
              <a:spcAft>
                <a:spcPts val="800"/>
              </a:spcAft>
              <a:buNone/>
            </a:pPr>
            <a:r>
              <a:rPr lang="it-IT" sz="2400">
                <a:latin typeface="Book Antiqua" panose="02040602050305030304" pitchFamily="18" charset="0"/>
                <a:ea typeface="Calibri" panose="020F0502020204030204" pitchFamily="34" charset="0"/>
                <a:cs typeface="Times New Roman" panose="02020603050405020304" pitchFamily="18" charset="0"/>
              </a:rPr>
              <a:t>24. </a:t>
            </a:r>
            <a:r>
              <a:rPr lang="it-IT" sz="2400" b="1">
                <a:solidFill>
                  <a:srgbClr val="0070C0"/>
                </a:solidFill>
                <a:effectLst/>
                <a:latin typeface="Book Antiqua" panose="02040602050305030304" pitchFamily="18" charset="0"/>
                <a:ea typeface="Calibri" panose="020F0502020204030204" pitchFamily="34" charset="0"/>
                <a:cs typeface="Times New Roman" panose="02020603050405020304" pitchFamily="18" charset="0"/>
              </a:rPr>
              <a:t>COLLEGIO ETIOPICO </a:t>
            </a:r>
            <a:endParaRPr lang="it-IT" sz="24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None/>
            </a:pPr>
            <a:r>
              <a:rPr lang="it-IT" sz="2400">
                <a:effectLst/>
                <a:latin typeface="Book Antiqua" panose="02040602050305030304" pitchFamily="18" charset="0"/>
                <a:ea typeface="Calibri" panose="020F0502020204030204" pitchFamily="34" charset="0"/>
                <a:cs typeface="Times New Roman" panose="02020603050405020304" pitchFamily="18" charset="0"/>
              </a:rPr>
              <a:t>25. </a:t>
            </a:r>
            <a:r>
              <a:rPr lang="it-IT" sz="2400" b="1">
                <a:solidFill>
                  <a:srgbClr val="0070C0"/>
                </a:solidFill>
                <a:effectLst/>
                <a:latin typeface="Book Antiqua" panose="02040602050305030304" pitchFamily="18" charset="0"/>
                <a:ea typeface="Calibri" panose="020F0502020204030204" pitchFamily="34" charset="0"/>
                <a:cs typeface="Times New Roman" panose="02020603050405020304" pitchFamily="18" charset="0"/>
              </a:rPr>
              <a:t>STAZIONE FERROVIARIA</a:t>
            </a:r>
            <a:r>
              <a:rPr lang="it-IT" sz="2400">
                <a:effectLst/>
                <a:latin typeface="Book Antiqua" panose="02040602050305030304" pitchFamily="18" charset="0"/>
                <a:ea typeface="Calibri" panose="020F0502020204030204" pitchFamily="34" charset="0"/>
                <a:cs typeface="Times New Roman" panose="02020603050405020304" pitchFamily="18" charset="0"/>
              </a:rPr>
              <a:t>; non serve per i viaggiatori, ma quasi esclusivamente per il trasporto di merci e derrate alimentari.</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buNone/>
            </a:pPr>
            <a:r>
              <a:rPr lang="it-IT" sz="2400">
                <a:effectLst/>
                <a:latin typeface="Book Antiqua" panose="02040602050305030304" pitchFamily="18" charset="0"/>
                <a:ea typeface="Calibri" panose="020F0502020204030204" pitchFamily="34" charset="0"/>
                <a:cs typeface="Times New Roman" panose="02020603050405020304" pitchFamily="18" charset="0"/>
              </a:rPr>
              <a:t>26. </a:t>
            </a:r>
            <a:r>
              <a:rPr lang="it-IT" sz="2400" b="1">
                <a:solidFill>
                  <a:srgbClr val="0070C0"/>
                </a:solidFill>
                <a:effectLst/>
                <a:latin typeface="Book Antiqua" panose="02040602050305030304" pitchFamily="18" charset="0"/>
                <a:ea typeface="Calibri" panose="020F0502020204030204" pitchFamily="34" charset="0"/>
                <a:cs typeface="Times New Roman" panose="02020603050405020304" pitchFamily="18" charset="0"/>
              </a:rPr>
              <a:t>LA CAPPELLA SISTINA</a:t>
            </a:r>
            <a:r>
              <a:rPr lang="it-IT" sz="2400">
                <a:effectLst/>
                <a:latin typeface="Book Antiqua" panose="02040602050305030304" pitchFamily="18" charset="0"/>
                <a:ea typeface="Calibri" panose="020F0502020204030204" pitchFamily="34" charset="0"/>
                <a:cs typeface="Times New Roman" panose="02020603050405020304" pitchFamily="18" charset="0"/>
              </a:rPr>
              <a:t>, coi famosi affreschi di Michelangelo.</a:t>
            </a:r>
            <a:endParaRPr lang="it-IT" sz="2400">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buNone/>
            </a:pPr>
            <a:r>
              <a:rPr lang="it-IT" sz="2400">
                <a:effectLst/>
                <a:latin typeface="Calibri" panose="020F0502020204030204" pitchFamily="34" charset="0"/>
                <a:ea typeface="Calibri" panose="020F0502020204030204" pitchFamily="34" charset="0"/>
                <a:cs typeface="Times New Roman" panose="02020603050405020304" pitchFamily="18" charset="0"/>
              </a:rPr>
              <a:t>27. </a:t>
            </a:r>
            <a:r>
              <a:rPr lang="it-IT" sz="2400" b="1">
                <a:solidFill>
                  <a:srgbClr val="0070C0"/>
                </a:solidFill>
                <a:effectLst/>
                <a:latin typeface="Book Antiqua" panose="02040602050305030304" pitchFamily="18" charset="0"/>
                <a:ea typeface="Calibri" panose="020F0502020204030204" pitchFamily="34" charset="0"/>
                <a:cs typeface="Times New Roman" panose="02020603050405020304" pitchFamily="18" charset="0"/>
              </a:rPr>
              <a:t>ANNONA</a:t>
            </a:r>
            <a:r>
              <a:rPr lang="it-IT" sz="2400">
                <a:effectLst/>
                <a:latin typeface="Book Antiqua" panose="02040602050305030304" pitchFamily="18" charset="0"/>
                <a:ea typeface="Calibri" panose="020F0502020204030204" pitchFamily="34" charset="0"/>
                <a:cs typeface="Times New Roman" panose="02020603050405020304" pitchFamily="18" charset="0"/>
              </a:rPr>
              <a:t>; è l’ufficio che provvede agli approvigionamenti delle derrate alimentari.</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it-IT" sz="2400">
                <a:latin typeface="Book Antiqua" panose="02040602050305030304" pitchFamily="18" charset="0"/>
                <a:ea typeface="Calibri" panose="020F0502020204030204" pitchFamily="34" charset="0"/>
                <a:cs typeface="Times New Roman" panose="02020603050405020304" pitchFamily="18" charset="0"/>
              </a:rPr>
              <a:t>28. </a:t>
            </a:r>
            <a:r>
              <a:rPr lang="it-IT" sz="2400" b="1">
                <a:solidFill>
                  <a:srgbClr val="0070C0"/>
                </a:solidFill>
                <a:effectLst/>
                <a:latin typeface="Book Antiqua" panose="02040602050305030304" pitchFamily="18" charset="0"/>
                <a:ea typeface="Calibri" panose="020F0502020204030204" pitchFamily="34" charset="0"/>
                <a:cs typeface="Times New Roman" panose="02020603050405020304" pitchFamily="18" charset="0"/>
              </a:rPr>
              <a:t>POSTA E TELEGRAFO</a:t>
            </a:r>
            <a:r>
              <a:rPr lang="it-IT" sz="2400">
                <a:effectLst/>
                <a:latin typeface="Book Antiqua" panose="02040602050305030304" pitchFamily="18" charset="0"/>
                <a:ea typeface="Calibri" panose="020F0502020204030204" pitchFamily="34" charset="0"/>
                <a:cs typeface="Times New Roman" panose="02020603050405020304" pitchFamily="18" charset="0"/>
              </a:rPr>
              <a:t>; tutti i filatelici sanno che la Città del Vaticano emette propri francobolli.</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None/>
            </a:pPr>
            <a:endParaRPr lang="it-IT" dirty="0"/>
          </a:p>
        </p:txBody>
      </p:sp>
    </p:spTree>
    <p:extLst>
      <p:ext uri="{BB962C8B-B14F-4D97-AF65-F5344CB8AC3E}">
        <p14:creationId xmlns:p14="http://schemas.microsoft.com/office/powerpoint/2010/main" val="106192013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63730">
              <a:srgbClr val="FFFF00"/>
            </a:gs>
            <a:gs pos="0">
              <a:srgbClr val="FFFF00"/>
            </a:gs>
            <a:gs pos="35000">
              <a:schemeClr val="accent6">
                <a:lumMod val="0"/>
                <a:lumOff val="100000"/>
              </a:schemeClr>
            </a:gs>
            <a:gs pos="100000">
              <a:srgbClr val="FFFF00"/>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2AF76E8-B309-41D5-BACD-D88188492954}"/>
              </a:ext>
            </a:extLst>
          </p:cNvPr>
          <p:cNvSpPr>
            <a:spLocks noGrp="1"/>
          </p:cNvSpPr>
          <p:nvPr>
            <p:ph idx="1"/>
          </p:nvPr>
        </p:nvSpPr>
        <p:spPr>
          <a:xfrm>
            <a:off x="1887794" y="795647"/>
            <a:ext cx="9616818" cy="5474523"/>
          </a:xfrm>
          <a:solidFill>
            <a:srgbClr val="FFC000"/>
          </a:solidFill>
        </p:spPr>
        <p:txBody>
          <a:bodyPr>
            <a:normAutofit/>
          </a:bodyPr>
          <a:lstStyle/>
          <a:p>
            <a:pPr marL="0" indent="0">
              <a:buNone/>
            </a:pPr>
            <a:endParaRPr lang="it-IT" sz="2400" dirty="0">
              <a:effectLst/>
              <a:latin typeface="Book Antiqua" panose="02040602050305030304" pitchFamily="18" charset="0"/>
              <a:ea typeface="Calibri" panose="020F0502020204030204" pitchFamily="34" charset="0"/>
              <a:cs typeface="Times New Roman" panose="02020603050405020304" pitchFamily="18" charset="0"/>
            </a:endParaRPr>
          </a:p>
          <a:p>
            <a:pPr marL="0" lvl="0" indent="0" algn="just">
              <a:lnSpc>
                <a:spcPct val="107000"/>
              </a:lnSpc>
              <a:spcAft>
                <a:spcPts val="800"/>
              </a:spcAft>
              <a:buNone/>
            </a:pPr>
            <a:endParaRPr lang="it-IT" dirty="0"/>
          </a:p>
        </p:txBody>
      </p:sp>
      <p:pic>
        <p:nvPicPr>
          <p:cNvPr id="4" name="Immagine 3">
            <a:extLst>
              <a:ext uri="{FF2B5EF4-FFF2-40B4-BE49-F238E27FC236}">
                <a16:creationId xmlns:a16="http://schemas.microsoft.com/office/drawing/2014/main" id="{22A499E8-D206-4BF3-B5FF-4704624C50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6082" y="1037606"/>
            <a:ext cx="3270084" cy="4782787"/>
          </a:xfrm>
          <a:prstGeom prst="rect">
            <a:avLst/>
          </a:prstGeom>
        </p:spPr>
      </p:pic>
      <p:graphicFrame>
        <p:nvGraphicFramePr>
          <p:cNvPr id="5" name="Tabella 5">
            <a:extLst>
              <a:ext uri="{FF2B5EF4-FFF2-40B4-BE49-F238E27FC236}">
                <a16:creationId xmlns:a16="http://schemas.microsoft.com/office/drawing/2014/main" id="{0C9C5236-7642-47F9-BA80-381E98ACF159}"/>
              </a:ext>
            </a:extLst>
          </p:cNvPr>
          <p:cNvGraphicFramePr>
            <a:graphicFrameLocks noGrp="1"/>
          </p:cNvGraphicFramePr>
          <p:nvPr>
            <p:extLst>
              <p:ext uri="{D42A27DB-BD31-4B8C-83A1-F6EECF244321}">
                <p14:modId xmlns:p14="http://schemas.microsoft.com/office/powerpoint/2010/main" val="3404267866"/>
              </p:ext>
            </p:extLst>
          </p:nvPr>
        </p:nvGraphicFramePr>
        <p:xfrm>
          <a:off x="2648197" y="1425039"/>
          <a:ext cx="4136930" cy="4395354"/>
        </p:xfrm>
        <a:graphic>
          <a:graphicData uri="http://schemas.openxmlformats.org/drawingml/2006/table">
            <a:tbl>
              <a:tblPr firstRow="1" bandRow="1">
                <a:tableStyleId>{5C22544A-7EE6-4342-B048-85BDC9FD1C3A}</a:tableStyleId>
              </a:tblPr>
              <a:tblGrid>
                <a:gridCol w="4136930">
                  <a:extLst>
                    <a:ext uri="{9D8B030D-6E8A-4147-A177-3AD203B41FA5}">
                      <a16:colId xmlns:a16="http://schemas.microsoft.com/office/drawing/2014/main" val="1745681468"/>
                    </a:ext>
                  </a:extLst>
                </a:gridCol>
              </a:tblGrid>
              <a:tr h="4395354">
                <a:tc>
                  <a:txBody>
                    <a:bodyPr/>
                    <a:lstStyle/>
                    <a:p>
                      <a:pPr>
                        <a:lnSpc>
                          <a:spcPct val="150000"/>
                        </a:lnSpc>
                      </a:pPr>
                      <a:r>
                        <a:rPr lang="it-IT" sz="1800">
                          <a:solidFill>
                            <a:srgbClr val="0070C0"/>
                          </a:solidFill>
                          <a:latin typeface="+mn-lt"/>
                        </a:rPr>
                        <a:t>OLTRE AL GRANDIOSO «GIUDIZIO UNIVERSALE» DI MICHELANGELO, LA CAPPELLA SISTINA OSPITA GLI AFFRESCHI DI ALTRI ARTISTI FAMOSI.</a:t>
                      </a:r>
                    </a:p>
                    <a:p>
                      <a:pPr>
                        <a:lnSpc>
                          <a:spcPct val="150000"/>
                        </a:lnSpc>
                      </a:pPr>
                      <a:r>
                        <a:rPr lang="it-IT" sz="1800">
                          <a:solidFill>
                            <a:srgbClr val="0070C0"/>
                          </a:solidFill>
                          <a:latin typeface="+mn-lt"/>
                        </a:rPr>
                        <a:t>QUESTO è UN PARTICOLARE DI UN AFFRESCO DEL BOTTICELLI: LA LINEA NERVOSA E RAFFINATA, IL TRATTO SINUOSO E TORMENTATO DEL BOTTICELLI RIVELANO L’ELEGANZA DELL’ARTE QUATTROCENTESCA.</a:t>
                      </a:r>
                    </a:p>
                  </a:txBody>
                  <a:tcPr>
                    <a:solidFill>
                      <a:srgbClr val="FFC000"/>
                    </a:solidFill>
                  </a:tcPr>
                </a:tc>
                <a:extLst>
                  <a:ext uri="{0D108BD9-81ED-4DB2-BD59-A6C34878D82A}">
                    <a16:rowId xmlns:a16="http://schemas.microsoft.com/office/drawing/2014/main" val="4238433731"/>
                  </a:ext>
                </a:extLst>
              </a:tr>
            </a:tbl>
          </a:graphicData>
        </a:graphic>
      </p:graphicFrame>
    </p:spTree>
    <p:extLst>
      <p:ext uri="{BB962C8B-B14F-4D97-AF65-F5344CB8AC3E}">
        <p14:creationId xmlns:p14="http://schemas.microsoft.com/office/powerpoint/2010/main" val="126636729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63730">
              <a:srgbClr val="FFFF00"/>
            </a:gs>
            <a:gs pos="0">
              <a:srgbClr val="FFFF00"/>
            </a:gs>
            <a:gs pos="35000">
              <a:schemeClr val="accent6">
                <a:lumMod val="0"/>
                <a:lumOff val="100000"/>
              </a:schemeClr>
            </a:gs>
            <a:gs pos="100000">
              <a:srgbClr val="FFFF00"/>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2AF76E8-B309-41D5-BACD-D88188492954}"/>
              </a:ext>
            </a:extLst>
          </p:cNvPr>
          <p:cNvSpPr>
            <a:spLocks noGrp="1"/>
          </p:cNvSpPr>
          <p:nvPr>
            <p:ph idx="1"/>
          </p:nvPr>
        </p:nvSpPr>
        <p:spPr>
          <a:xfrm>
            <a:off x="1887794" y="1279566"/>
            <a:ext cx="9616818" cy="4298867"/>
          </a:xfrm>
          <a:solidFill>
            <a:srgbClr val="FFC000"/>
          </a:solidFill>
        </p:spPr>
        <p:txBody>
          <a:bodyPr>
            <a:normAutofit/>
          </a:bodyPr>
          <a:lstStyle/>
          <a:p>
            <a:pPr marL="0" indent="0">
              <a:buNone/>
            </a:pPr>
            <a:endParaRPr lang="it-IT" sz="2400" dirty="0">
              <a:effectLst/>
              <a:latin typeface="Book Antiqua" panose="02040602050305030304" pitchFamily="18" charset="0"/>
              <a:ea typeface="Calibri" panose="020F0502020204030204" pitchFamily="34" charset="0"/>
              <a:cs typeface="Times New Roman" panose="02020603050405020304" pitchFamily="18" charset="0"/>
            </a:endParaRPr>
          </a:p>
          <a:p>
            <a:pPr marL="0" lvl="0" indent="0" algn="just">
              <a:lnSpc>
                <a:spcPct val="107000"/>
              </a:lnSpc>
              <a:spcAft>
                <a:spcPts val="800"/>
              </a:spcAft>
              <a:buNone/>
            </a:pPr>
            <a:r>
              <a:rPr lang="it-IT" sz="2400">
                <a:effectLst/>
                <a:latin typeface="Book Antiqua" panose="02040602050305030304" pitchFamily="18" charset="0"/>
                <a:ea typeface="Calibri" panose="020F0502020204030204" pitchFamily="34" charset="0"/>
                <a:cs typeface="Times New Roman" panose="02020603050405020304" pitchFamily="18" charset="0"/>
              </a:rPr>
              <a:t>29. </a:t>
            </a:r>
            <a:r>
              <a:rPr lang="it-IT" sz="2400" b="1">
                <a:solidFill>
                  <a:srgbClr val="0070C0"/>
                </a:solidFill>
                <a:effectLst/>
                <a:latin typeface="Book Antiqua" panose="02040602050305030304" pitchFamily="18" charset="0"/>
                <a:ea typeface="Calibri" panose="020F0502020204030204" pitchFamily="34" charset="0"/>
                <a:cs typeface="Times New Roman" panose="02020603050405020304" pitchFamily="18" charset="0"/>
              </a:rPr>
              <a:t>PORTONE DI BRONZO</a:t>
            </a:r>
            <a:r>
              <a:rPr lang="it-IT" sz="2400">
                <a:effectLst/>
                <a:latin typeface="Book Antiqua" panose="02040602050305030304" pitchFamily="18" charset="0"/>
                <a:ea typeface="Calibri" panose="020F0502020204030204" pitchFamily="34" charset="0"/>
                <a:cs typeface="Times New Roman" panose="02020603050405020304" pitchFamily="18" charset="0"/>
              </a:rPr>
              <a:t>; è l’ingresso principale alla Città. </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None/>
            </a:pPr>
            <a:r>
              <a:rPr lang="it-IT" sz="2400">
                <a:effectLst/>
                <a:latin typeface="Book Antiqua" panose="02040602050305030304" pitchFamily="18" charset="0"/>
                <a:ea typeface="Calibri" panose="020F0502020204030204" pitchFamily="34" charset="0"/>
                <a:cs typeface="Times New Roman" panose="02020603050405020304" pitchFamily="18" charset="0"/>
              </a:rPr>
              <a:t>30. </a:t>
            </a:r>
            <a:r>
              <a:rPr lang="it-IT" sz="2400" b="1">
                <a:solidFill>
                  <a:srgbClr val="0070C0"/>
                </a:solidFill>
                <a:effectLst/>
                <a:latin typeface="Book Antiqua" panose="02040602050305030304" pitchFamily="18" charset="0"/>
                <a:ea typeface="Calibri" panose="020F0502020204030204" pitchFamily="34" charset="0"/>
                <a:cs typeface="Times New Roman" panose="02020603050405020304" pitchFamily="18" charset="0"/>
              </a:rPr>
              <a:t>INGRESSO DELL’ARCO DELLE CAMPANE</a:t>
            </a:r>
            <a:r>
              <a:rPr lang="it-IT" sz="2400">
                <a:effectLst/>
                <a:latin typeface="Book Antiqua" panose="02040602050305030304" pitchFamily="18" charset="0"/>
                <a:ea typeface="Calibri" panose="020F0502020204030204" pitchFamily="34" charset="0"/>
                <a:cs typeface="Times New Roman" panose="02020603050405020304" pitchFamily="18" charset="0"/>
              </a:rPr>
              <a:t>.</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None/>
            </a:pPr>
            <a:r>
              <a:rPr lang="it-IT" sz="2400">
                <a:effectLst/>
                <a:latin typeface="Book Antiqua" panose="02040602050305030304" pitchFamily="18" charset="0"/>
                <a:ea typeface="Calibri" panose="020F0502020204030204" pitchFamily="34" charset="0"/>
                <a:cs typeface="Times New Roman" panose="02020603050405020304" pitchFamily="18" charset="0"/>
              </a:rPr>
              <a:t>31. </a:t>
            </a:r>
            <a:r>
              <a:rPr lang="it-IT" sz="2400" b="1">
                <a:solidFill>
                  <a:srgbClr val="0070C0"/>
                </a:solidFill>
                <a:effectLst/>
                <a:latin typeface="Book Antiqua" panose="02040602050305030304" pitchFamily="18" charset="0"/>
                <a:ea typeface="Calibri" panose="020F0502020204030204" pitchFamily="34" charset="0"/>
                <a:cs typeface="Times New Roman" panose="02020603050405020304" pitchFamily="18" charset="0"/>
              </a:rPr>
              <a:t>CANCELLO DI SANT’ANNA</a:t>
            </a:r>
            <a:endParaRPr lang="it-IT" sz="24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None/>
            </a:pPr>
            <a:r>
              <a:rPr lang="it-IT" sz="2400">
                <a:effectLst/>
                <a:latin typeface="Book Antiqua" panose="02040602050305030304" pitchFamily="18" charset="0"/>
                <a:ea typeface="Calibri" panose="020F0502020204030204" pitchFamily="34" charset="0"/>
                <a:cs typeface="Times New Roman" panose="02020603050405020304" pitchFamily="18" charset="0"/>
              </a:rPr>
              <a:t>32. </a:t>
            </a:r>
            <a:r>
              <a:rPr lang="it-IT" sz="2400" b="1">
                <a:solidFill>
                  <a:srgbClr val="0070C0"/>
                </a:solidFill>
                <a:effectLst/>
                <a:latin typeface="Book Antiqua" panose="02040602050305030304" pitchFamily="18" charset="0"/>
                <a:ea typeface="Calibri" panose="020F0502020204030204" pitchFamily="34" charset="0"/>
                <a:cs typeface="Times New Roman" panose="02020603050405020304" pitchFamily="18" charset="0"/>
              </a:rPr>
              <a:t>CENTRALE TELEFONICA</a:t>
            </a:r>
            <a:endParaRPr lang="it-IT" sz="24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None/>
            </a:pPr>
            <a:r>
              <a:rPr lang="it-IT" sz="2400">
                <a:effectLst/>
                <a:latin typeface="Book Antiqua" panose="02040602050305030304" pitchFamily="18" charset="0"/>
                <a:ea typeface="Calibri" panose="020F0502020204030204" pitchFamily="34" charset="0"/>
                <a:cs typeface="Times New Roman" panose="02020603050405020304" pitchFamily="18" charset="0"/>
              </a:rPr>
              <a:t>33. </a:t>
            </a:r>
            <a:r>
              <a:rPr lang="it-IT" sz="2400" b="1">
                <a:solidFill>
                  <a:srgbClr val="0070C0"/>
                </a:solidFill>
                <a:effectLst/>
                <a:latin typeface="Book Antiqua" panose="02040602050305030304" pitchFamily="18" charset="0"/>
                <a:ea typeface="Calibri" panose="020F0502020204030204" pitchFamily="34" charset="0"/>
                <a:cs typeface="Times New Roman" panose="02020603050405020304" pitchFamily="18" charset="0"/>
              </a:rPr>
              <a:t>STUDIO DEL MOSAICO</a:t>
            </a:r>
            <a:r>
              <a:rPr lang="it-IT" sz="2400">
                <a:effectLst/>
                <a:latin typeface="Book Antiqua" panose="02040602050305030304" pitchFamily="18" charset="0"/>
                <a:ea typeface="Calibri" panose="020F0502020204030204" pitchFamily="34" charset="0"/>
                <a:cs typeface="Times New Roman" panose="02020603050405020304" pitchFamily="18" charset="0"/>
              </a:rPr>
              <a:t>; ove si eseguono restauri di preziose opere d’arte.</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None/>
            </a:pPr>
            <a:endParaRPr lang="it-IT" dirty="0"/>
          </a:p>
        </p:txBody>
      </p:sp>
    </p:spTree>
    <p:extLst>
      <p:ext uri="{BB962C8B-B14F-4D97-AF65-F5344CB8AC3E}">
        <p14:creationId xmlns:p14="http://schemas.microsoft.com/office/powerpoint/2010/main" val="3390763953"/>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63730">
              <a:srgbClr val="FFFF00"/>
            </a:gs>
            <a:gs pos="0">
              <a:srgbClr val="FFFF00"/>
            </a:gs>
            <a:gs pos="35000">
              <a:schemeClr val="accent6">
                <a:lumMod val="0"/>
                <a:lumOff val="100000"/>
              </a:schemeClr>
            </a:gs>
            <a:gs pos="100000">
              <a:srgbClr val="FFFF00"/>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2AF76E8-B309-41D5-BACD-D88188492954}"/>
              </a:ext>
            </a:extLst>
          </p:cNvPr>
          <p:cNvSpPr>
            <a:spLocks noGrp="1"/>
          </p:cNvSpPr>
          <p:nvPr>
            <p:ph idx="1"/>
          </p:nvPr>
        </p:nvSpPr>
        <p:spPr>
          <a:xfrm>
            <a:off x="1887794" y="1279566"/>
            <a:ext cx="9616818" cy="4298867"/>
          </a:xfrm>
          <a:solidFill>
            <a:srgbClr val="FFC000"/>
          </a:solidFill>
        </p:spPr>
        <p:txBody>
          <a:bodyPr>
            <a:normAutofit/>
          </a:bodyPr>
          <a:lstStyle/>
          <a:p>
            <a:pPr marL="0" indent="0">
              <a:buNone/>
            </a:pPr>
            <a:endParaRPr lang="it-IT" sz="2400" dirty="0">
              <a:effectLst/>
              <a:latin typeface="Book Antiqua" panose="02040602050305030304" pitchFamily="18" charset="0"/>
              <a:ea typeface="Calibri" panose="020F0502020204030204" pitchFamily="34" charset="0"/>
              <a:cs typeface="Times New Roman" panose="02020603050405020304" pitchFamily="18" charset="0"/>
            </a:endParaRPr>
          </a:p>
          <a:p>
            <a:pPr marL="0" lvl="0" indent="0" algn="just">
              <a:lnSpc>
                <a:spcPct val="107000"/>
              </a:lnSpc>
              <a:spcAft>
                <a:spcPts val="800"/>
              </a:spcAft>
              <a:buNone/>
            </a:pPr>
            <a:r>
              <a:rPr lang="it-IT" sz="2400">
                <a:effectLst/>
                <a:latin typeface="Book Antiqua" panose="02040602050305030304" pitchFamily="18" charset="0"/>
                <a:ea typeface="Calibri" panose="020F0502020204030204" pitchFamily="34" charset="0"/>
                <a:cs typeface="Times New Roman" panose="02020603050405020304" pitchFamily="18" charset="0"/>
              </a:rPr>
              <a:t>34. </a:t>
            </a:r>
            <a:r>
              <a:rPr lang="it-IT" sz="2400" b="1">
                <a:solidFill>
                  <a:srgbClr val="0070C0"/>
                </a:solidFill>
                <a:effectLst/>
                <a:latin typeface="Book Antiqua" panose="02040602050305030304" pitchFamily="18" charset="0"/>
                <a:ea typeface="Calibri" panose="020F0502020204030204" pitchFamily="34" charset="0"/>
                <a:cs typeface="Times New Roman" panose="02020603050405020304" pitchFamily="18" charset="0"/>
              </a:rPr>
              <a:t>CORTILE DI SAN DAMASO </a:t>
            </a:r>
            <a:endParaRPr lang="it-IT" sz="24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None/>
            </a:pPr>
            <a:r>
              <a:rPr lang="it-IT" sz="2400">
                <a:effectLst/>
                <a:latin typeface="Book Antiqua" panose="02040602050305030304" pitchFamily="18" charset="0"/>
                <a:ea typeface="Calibri" panose="020F0502020204030204" pitchFamily="34" charset="0"/>
                <a:cs typeface="Times New Roman" panose="02020603050405020304" pitchFamily="18" charset="0"/>
              </a:rPr>
              <a:t>35. </a:t>
            </a:r>
            <a:r>
              <a:rPr lang="it-IT" sz="2400" b="1">
                <a:solidFill>
                  <a:srgbClr val="0070C0"/>
                </a:solidFill>
                <a:effectLst/>
                <a:latin typeface="Book Antiqua" panose="02040602050305030304" pitchFamily="18" charset="0"/>
                <a:ea typeface="Calibri" panose="020F0502020204030204" pitchFamily="34" charset="0"/>
                <a:cs typeface="Times New Roman" panose="02020603050405020304" pitchFamily="18" charset="0"/>
              </a:rPr>
              <a:t>PIAZZA DI SANTA MARTA </a:t>
            </a:r>
            <a:endParaRPr lang="it-IT" sz="24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None/>
            </a:pPr>
            <a:r>
              <a:rPr lang="it-IT" sz="2400">
                <a:effectLst/>
                <a:latin typeface="Book Antiqua" panose="02040602050305030304" pitchFamily="18" charset="0"/>
                <a:ea typeface="Calibri" panose="020F0502020204030204" pitchFamily="34" charset="0"/>
                <a:cs typeface="Times New Roman" panose="02020603050405020304" pitchFamily="18" charset="0"/>
              </a:rPr>
              <a:t>36. </a:t>
            </a:r>
            <a:r>
              <a:rPr lang="it-IT" sz="2400" b="1">
                <a:solidFill>
                  <a:srgbClr val="0070C0"/>
                </a:solidFill>
                <a:effectLst/>
                <a:latin typeface="Book Antiqua" panose="02040602050305030304" pitchFamily="18" charset="0"/>
                <a:ea typeface="Calibri" panose="020F0502020204030204" pitchFamily="34" charset="0"/>
                <a:cs typeface="Times New Roman" panose="02020603050405020304" pitchFamily="18" charset="0"/>
              </a:rPr>
              <a:t>PIAZZA PROTOMARTIRI ROMANI</a:t>
            </a:r>
            <a:endParaRPr lang="it-IT" sz="24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None/>
            </a:pPr>
            <a:r>
              <a:rPr lang="it-IT" sz="2400">
                <a:effectLst/>
                <a:latin typeface="Book Antiqua" panose="02040602050305030304" pitchFamily="18" charset="0"/>
                <a:ea typeface="Calibri" panose="020F0502020204030204" pitchFamily="34" charset="0"/>
                <a:cs typeface="Times New Roman" panose="02020603050405020304" pitchFamily="18" charset="0"/>
              </a:rPr>
              <a:t>37. </a:t>
            </a:r>
            <a:r>
              <a:rPr lang="it-IT" sz="2400" b="1">
                <a:solidFill>
                  <a:srgbClr val="0070C0"/>
                </a:solidFill>
                <a:effectLst/>
                <a:latin typeface="Book Antiqua" panose="02040602050305030304" pitchFamily="18" charset="0"/>
                <a:ea typeface="Calibri" panose="020F0502020204030204" pitchFamily="34" charset="0"/>
                <a:cs typeface="Times New Roman" panose="02020603050405020304" pitchFamily="18" charset="0"/>
              </a:rPr>
              <a:t>SERRA</a:t>
            </a:r>
            <a:endParaRPr lang="it-IT" sz="24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None/>
            </a:pPr>
            <a:r>
              <a:rPr lang="it-IT" sz="2400">
                <a:effectLst/>
                <a:latin typeface="Book Antiqua" panose="02040602050305030304" pitchFamily="18" charset="0"/>
                <a:ea typeface="Calibri" panose="020F0502020204030204" pitchFamily="34" charset="0"/>
                <a:cs typeface="Times New Roman" panose="02020603050405020304" pitchFamily="18" charset="0"/>
              </a:rPr>
              <a:t>38. </a:t>
            </a:r>
            <a:r>
              <a:rPr lang="it-IT" sz="2400" b="1">
                <a:solidFill>
                  <a:srgbClr val="0070C0"/>
                </a:solidFill>
                <a:effectLst/>
                <a:latin typeface="Book Antiqua" panose="02040602050305030304" pitchFamily="18" charset="0"/>
                <a:ea typeface="Calibri" panose="020F0502020204030204" pitchFamily="34" charset="0"/>
                <a:cs typeface="Times New Roman" panose="02020603050405020304" pitchFamily="18" charset="0"/>
              </a:rPr>
              <a:t>INGRESSO AI MUSEI</a:t>
            </a:r>
            <a:r>
              <a:rPr lang="it-IT" sz="2400">
                <a:effectLst/>
                <a:latin typeface="Book Antiqua" panose="02040602050305030304" pitchFamily="18" charset="0"/>
                <a:ea typeface="Calibri" panose="020F0502020204030204" pitchFamily="34" charset="0"/>
                <a:cs typeface="Times New Roman" panose="02020603050405020304" pitchFamily="18" charset="0"/>
              </a:rPr>
              <a:t>.</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None/>
            </a:pPr>
            <a:endParaRPr lang="it-IT" dirty="0"/>
          </a:p>
        </p:txBody>
      </p:sp>
    </p:spTree>
    <p:extLst>
      <p:ext uri="{BB962C8B-B14F-4D97-AF65-F5344CB8AC3E}">
        <p14:creationId xmlns:p14="http://schemas.microsoft.com/office/powerpoint/2010/main" val="3332658045"/>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63730">
              <a:srgbClr val="FFFF00"/>
            </a:gs>
            <a:gs pos="0">
              <a:srgbClr val="FFFF00"/>
            </a:gs>
            <a:gs pos="35000">
              <a:schemeClr val="accent6">
                <a:lumMod val="0"/>
                <a:lumOff val="100000"/>
              </a:schemeClr>
            </a:gs>
            <a:gs pos="100000">
              <a:srgbClr val="FFFF00"/>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2AF76E8-B309-41D5-BACD-D88188492954}"/>
              </a:ext>
            </a:extLst>
          </p:cNvPr>
          <p:cNvSpPr>
            <a:spLocks noGrp="1"/>
          </p:cNvSpPr>
          <p:nvPr>
            <p:ph idx="1"/>
          </p:nvPr>
        </p:nvSpPr>
        <p:spPr>
          <a:xfrm>
            <a:off x="1662545" y="475013"/>
            <a:ext cx="9842067" cy="6127667"/>
          </a:xfrm>
          <a:solidFill>
            <a:srgbClr val="FFC000"/>
          </a:solidFill>
        </p:spPr>
        <p:txBody>
          <a:bodyPr>
            <a:normAutofit/>
          </a:bodyPr>
          <a:lstStyle/>
          <a:p>
            <a:pPr marL="0" indent="0">
              <a:buNone/>
            </a:pPr>
            <a:r>
              <a:rPr lang="it-IT" sz="2000" b="1">
                <a:solidFill>
                  <a:srgbClr val="0070C0"/>
                </a:solidFill>
                <a:effectLst/>
                <a:latin typeface="Book Antiqua" panose="02040602050305030304" pitchFamily="18" charset="0"/>
                <a:ea typeface="Calibri" panose="020F0502020204030204" pitchFamily="34" charset="0"/>
                <a:cs typeface="Times New Roman" panose="02020603050405020304" pitchFamily="18" charset="0"/>
              </a:rPr>
              <a:t>IL PLASTICO SUGGERISCE INTUIT</a:t>
            </a:r>
            <a:r>
              <a:rPr lang="it-IT" sz="2000" b="1">
                <a:solidFill>
                  <a:srgbClr val="0070C0"/>
                </a:solidFill>
                <a:latin typeface="Book Antiqua" panose="02040602050305030304" pitchFamily="18" charset="0"/>
                <a:ea typeface="Calibri" panose="020F0502020204030204" pitchFamily="34" charset="0"/>
                <a:cs typeface="Times New Roman" panose="02020603050405020304" pitchFamily="18" charset="0"/>
              </a:rPr>
              <a:t>IVAMENTE LA ESTENSIONE DEL PICCOLO STATO</a:t>
            </a:r>
            <a:endParaRPr lang="it-IT" sz="2000" b="1" dirty="0">
              <a:solidFill>
                <a:srgbClr val="0070C0"/>
              </a:solidFill>
              <a:effectLst/>
              <a:latin typeface="Book Antiqua" panose="02040602050305030304" pitchFamily="18" charset="0"/>
              <a:ea typeface="Calibri" panose="020F0502020204030204" pitchFamily="34" charset="0"/>
              <a:cs typeface="Times New Roman" panose="02020603050405020304" pitchFamily="18" charset="0"/>
            </a:endParaRPr>
          </a:p>
          <a:p>
            <a:pPr marL="0" lvl="0" indent="0" algn="just">
              <a:lnSpc>
                <a:spcPct val="107000"/>
              </a:lnSpc>
              <a:spcAft>
                <a:spcPts val="800"/>
              </a:spcAft>
              <a:buNone/>
            </a:pPr>
            <a:endParaRPr lang="it-IT" dirty="0"/>
          </a:p>
        </p:txBody>
      </p:sp>
      <p:pic>
        <p:nvPicPr>
          <p:cNvPr id="4" name="Immagine 3">
            <a:extLst>
              <a:ext uri="{FF2B5EF4-FFF2-40B4-BE49-F238E27FC236}">
                <a16:creationId xmlns:a16="http://schemas.microsoft.com/office/drawing/2014/main" id="{6C3A06F3-E011-4538-8BFD-5B6758AD36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7042" y="1175657"/>
            <a:ext cx="7934184" cy="5207330"/>
          </a:xfrm>
          <a:prstGeom prst="rect">
            <a:avLst/>
          </a:prstGeom>
        </p:spPr>
      </p:pic>
    </p:spTree>
    <p:extLst>
      <p:ext uri="{BB962C8B-B14F-4D97-AF65-F5344CB8AC3E}">
        <p14:creationId xmlns:p14="http://schemas.microsoft.com/office/powerpoint/2010/main" val="21458231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63730">
              <a:srgbClr val="FFFF00"/>
            </a:gs>
            <a:gs pos="0">
              <a:srgbClr val="FFFF00"/>
            </a:gs>
            <a:gs pos="35000">
              <a:schemeClr val="accent6">
                <a:lumMod val="0"/>
                <a:lumOff val="100000"/>
              </a:schemeClr>
            </a:gs>
            <a:gs pos="100000">
              <a:srgbClr val="FFFF00"/>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2AF76E8-B309-41D5-BACD-D88188492954}"/>
              </a:ext>
            </a:extLst>
          </p:cNvPr>
          <p:cNvSpPr>
            <a:spLocks noGrp="1"/>
          </p:cNvSpPr>
          <p:nvPr>
            <p:ph idx="1"/>
          </p:nvPr>
        </p:nvSpPr>
        <p:spPr>
          <a:xfrm>
            <a:off x="1887794" y="724395"/>
            <a:ext cx="9616818" cy="5200544"/>
          </a:xfrm>
        </p:spPr>
        <p:txBody>
          <a:bodyPr>
            <a:normAutofit/>
          </a:bodyPr>
          <a:lstStyle/>
          <a:p>
            <a:pPr marL="0" indent="0">
              <a:buNone/>
            </a:pPr>
            <a:endParaRPr lang="it-IT" sz="2400" dirty="0">
              <a:effectLst/>
              <a:latin typeface="Book Antiqua" panose="02040602050305030304" pitchFamily="18" charset="0"/>
              <a:ea typeface="Calibri" panose="020F0502020204030204" pitchFamily="34" charset="0"/>
              <a:cs typeface="Times New Roman" panose="02020603050405020304" pitchFamily="18" charset="0"/>
            </a:endParaRPr>
          </a:p>
          <a:p>
            <a:pPr marL="0" indent="0" algn="just">
              <a:lnSpc>
                <a:spcPct val="106000"/>
              </a:lnSpc>
              <a:spcAft>
                <a:spcPts val="800"/>
              </a:spcAft>
              <a:buNone/>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dirty="0"/>
          </a:p>
        </p:txBody>
      </p:sp>
      <p:sp>
        <p:nvSpPr>
          <p:cNvPr id="4" name="CasellaDiTesto 3">
            <a:extLst>
              <a:ext uri="{FF2B5EF4-FFF2-40B4-BE49-F238E27FC236}">
                <a16:creationId xmlns:a16="http://schemas.microsoft.com/office/drawing/2014/main" id="{7E13DC3B-6989-441F-B8CE-A1B7F0A9823F}"/>
              </a:ext>
            </a:extLst>
          </p:cNvPr>
          <p:cNvSpPr txBox="1"/>
          <p:nvPr/>
        </p:nvSpPr>
        <p:spPr>
          <a:xfrm>
            <a:off x="1662546" y="426768"/>
            <a:ext cx="5486400" cy="6004464"/>
          </a:xfrm>
          <a:prstGeom prst="rect">
            <a:avLst/>
          </a:prstGeom>
          <a:solidFill>
            <a:srgbClr val="FFC000"/>
          </a:solidFill>
        </p:spPr>
        <p:txBody>
          <a:bodyPr wrap="square">
            <a:spAutoFit/>
          </a:bodyPr>
          <a:lstStyle/>
          <a:p>
            <a:pPr marL="228600" algn="just">
              <a:lnSpc>
                <a:spcPct val="107000"/>
              </a:lnSpc>
              <a:spcAft>
                <a:spcPts val="800"/>
              </a:spcAft>
            </a:pPr>
            <a:r>
              <a:rPr lang="it-IT" sz="2400" b="1">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LA BASILICA DI SAN PIETRO E I PALAZZI VATICANI</a:t>
            </a:r>
            <a:r>
              <a:rPr lang="it-IT" sz="240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a:t>
            </a:r>
            <a:r>
              <a:rPr lang="it-IT" sz="2400">
                <a:effectLst/>
                <a:latin typeface="Book Antiqua" panose="02040602050305030304" pitchFamily="18" charset="0"/>
                <a:ea typeface="Calibri" panose="020F0502020204030204" pitchFamily="34" charset="0"/>
                <a:cs typeface="Times New Roman" panose="02020603050405020304" pitchFamily="18" charset="0"/>
              </a:rPr>
              <a:t>costituiscono un centro artistico e monumentale unico al mondo, visitato ogni anno da almeno un milione di persone giunte da ogni continente. Ma appartiene a questi luoghi un altro valore che si eleva ancora al di sopra di quelli, pure altissimi, dell’arte e della cultura; ed è questo: qui è custodito e da qui si irraggia verso tutti i popoli il messaggio di amore verso Dio e di fratellanza fra gli uomini che fu portato in terra da Cristo.</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magine 4" descr="St. Peter's Basilica – JUBILEE CULTURAL ROUTES">
            <a:extLst>
              <a:ext uri="{FF2B5EF4-FFF2-40B4-BE49-F238E27FC236}">
                <a16:creationId xmlns:a16="http://schemas.microsoft.com/office/drawing/2014/main" id="{E342DB07-A235-49A4-935B-0368AE413E2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383679" y="990600"/>
            <a:ext cx="3886200" cy="4876800"/>
          </a:xfrm>
          <a:prstGeom prst="rect">
            <a:avLst/>
          </a:prstGeom>
          <a:noFill/>
          <a:ln>
            <a:noFill/>
          </a:ln>
        </p:spPr>
      </p:pic>
    </p:spTree>
    <p:extLst>
      <p:ext uri="{BB962C8B-B14F-4D97-AF65-F5344CB8AC3E}">
        <p14:creationId xmlns:p14="http://schemas.microsoft.com/office/powerpoint/2010/main" val="35389352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63730">
              <a:srgbClr val="FFFF00"/>
            </a:gs>
            <a:gs pos="0">
              <a:srgbClr val="FFFF00"/>
            </a:gs>
            <a:gs pos="35000">
              <a:schemeClr val="accent6">
                <a:lumMod val="0"/>
                <a:lumOff val="100000"/>
              </a:schemeClr>
            </a:gs>
            <a:gs pos="100000">
              <a:srgbClr val="FFFF00"/>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2AF76E8-B309-41D5-BACD-D88188492954}"/>
              </a:ext>
            </a:extLst>
          </p:cNvPr>
          <p:cNvSpPr>
            <a:spLocks noGrp="1"/>
          </p:cNvSpPr>
          <p:nvPr>
            <p:ph idx="1"/>
          </p:nvPr>
        </p:nvSpPr>
        <p:spPr>
          <a:xfrm>
            <a:off x="1887794" y="724395"/>
            <a:ext cx="9616818" cy="5200544"/>
          </a:xfrm>
        </p:spPr>
        <p:txBody>
          <a:bodyPr>
            <a:normAutofit/>
          </a:bodyPr>
          <a:lstStyle/>
          <a:p>
            <a:pPr marL="0" indent="0">
              <a:buNone/>
            </a:pPr>
            <a:endParaRPr lang="it-IT" sz="2400" dirty="0">
              <a:effectLst/>
              <a:latin typeface="Book Antiqua" panose="02040602050305030304" pitchFamily="18" charset="0"/>
              <a:ea typeface="Calibri" panose="020F0502020204030204" pitchFamily="34" charset="0"/>
              <a:cs typeface="Times New Roman" panose="02020603050405020304" pitchFamily="18" charset="0"/>
            </a:endParaRPr>
          </a:p>
          <a:p>
            <a:pPr marL="0" indent="0" algn="just">
              <a:lnSpc>
                <a:spcPct val="106000"/>
              </a:lnSpc>
              <a:spcAft>
                <a:spcPts val="800"/>
              </a:spcAft>
              <a:buNone/>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dirty="0"/>
          </a:p>
        </p:txBody>
      </p:sp>
      <p:sp>
        <p:nvSpPr>
          <p:cNvPr id="4" name="CasellaDiTesto 3">
            <a:extLst>
              <a:ext uri="{FF2B5EF4-FFF2-40B4-BE49-F238E27FC236}">
                <a16:creationId xmlns:a16="http://schemas.microsoft.com/office/drawing/2014/main" id="{7E13DC3B-6989-441F-B8CE-A1B7F0A9823F}"/>
              </a:ext>
            </a:extLst>
          </p:cNvPr>
          <p:cNvSpPr txBox="1"/>
          <p:nvPr/>
        </p:nvSpPr>
        <p:spPr>
          <a:xfrm>
            <a:off x="1887794" y="933060"/>
            <a:ext cx="7944975" cy="5396487"/>
          </a:xfrm>
          <a:prstGeom prst="rect">
            <a:avLst/>
          </a:prstGeom>
          <a:solidFill>
            <a:srgbClr val="FFC000"/>
          </a:solidFill>
        </p:spPr>
        <p:txBody>
          <a:bodyPr wrap="square">
            <a:spAutoFit/>
          </a:bodyPr>
          <a:lstStyle/>
          <a:p>
            <a:pPr marL="228600" algn="just">
              <a:lnSpc>
                <a:spcPct val="107000"/>
              </a:lnSpc>
              <a:spcAft>
                <a:spcPts val="800"/>
              </a:spcAft>
            </a:pPr>
            <a:endParaRPr lang="it-IT" sz="24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magine 5">
            <a:extLst>
              <a:ext uri="{FF2B5EF4-FFF2-40B4-BE49-F238E27FC236}">
                <a16:creationId xmlns:a16="http://schemas.microsoft.com/office/drawing/2014/main" id="{9A6DD8F4-7E53-4090-B685-11CD3F9E3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2582" y="1116280"/>
            <a:ext cx="3709345" cy="5010964"/>
          </a:xfrm>
          <a:prstGeom prst="rect">
            <a:avLst/>
          </a:prstGeom>
        </p:spPr>
      </p:pic>
      <p:graphicFrame>
        <p:nvGraphicFramePr>
          <p:cNvPr id="2" name="Tabella 4">
            <a:extLst>
              <a:ext uri="{FF2B5EF4-FFF2-40B4-BE49-F238E27FC236}">
                <a16:creationId xmlns:a16="http://schemas.microsoft.com/office/drawing/2014/main" id="{E9A63021-F0E0-4B03-84E1-EDF3F3227CF8}"/>
              </a:ext>
            </a:extLst>
          </p:cNvPr>
          <p:cNvGraphicFramePr>
            <a:graphicFrameLocks noGrp="1"/>
          </p:cNvGraphicFramePr>
          <p:nvPr>
            <p:extLst>
              <p:ext uri="{D42A27DB-BD31-4B8C-83A1-F6EECF244321}">
                <p14:modId xmlns:p14="http://schemas.microsoft.com/office/powerpoint/2010/main" val="1323190628"/>
              </p:ext>
            </p:extLst>
          </p:nvPr>
        </p:nvGraphicFramePr>
        <p:xfrm>
          <a:off x="2529444" y="2151227"/>
          <a:ext cx="2667656" cy="2278269"/>
        </p:xfrm>
        <a:graphic>
          <a:graphicData uri="http://schemas.openxmlformats.org/drawingml/2006/table">
            <a:tbl>
              <a:tblPr firstRow="1" bandRow="1">
                <a:tableStyleId>{5C22544A-7EE6-4342-B048-85BDC9FD1C3A}</a:tableStyleId>
              </a:tblPr>
              <a:tblGrid>
                <a:gridCol w="2667656">
                  <a:extLst>
                    <a:ext uri="{9D8B030D-6E8A-4147-A177-3AD203B41FA5}">
                      <a16:colId xmlns:a16="http://schemas.microsoft.com/office/drawing/2014/main" val="4269811682"/>
                    </a:ext>
                  </a:extLst>
                </a:gridCol>
              </a:tblGrid>
              <a:tr h="2278269">
                <a:tc>
                  <a:txBody>
                    <a:bodyPr/>
                    <a:lstStyle/>
                    <a:p>
                      <a:r>
                        <a:rPr lang="it-IT">
                          <a:solidFill>
                            <a:srgbClr val="0070C0"/>
                          </a:solidFill>
                        </a:rPr>
                        <a:t>LO STATO DELLA CITTA’ DEL VATICANO: CHI SALE SULLA CUPOLA DI S. PIETRO ABBRACCIA AGEVOLMENTE CON LO SGUARDO IL SUO TERRITORIO</a:t>
                      </a:r>
                    </a:p>
                  </a:txBody>
                  <a:tcPr>
                    <a:solidFill>
                      <a:schemeClr val="accent2">
                        <a:lumMod val="60000"/>
                        <a:lumOff val="40000"/>
                      </a:schemeClr>
                    </a:solidFill>
                  </a:tcPr>
                </a:tc>
                <a:extLst>
                  <a:ext uri="{0D108BD9-81ED-4DB2-BD59-A6C34878D82A}">
                    <a16:rowId xmlns:a16="http://schemas.microsoft.com/office/drawing/2014/main" val="1286920714"/>
                  </a:ext>
                </a:extLst>
              </a:tr>
            </a:tbl>
          </a:graphicData>
        </a:graphic>
      </p:graphicFrame>
    </p:spTree>
    <p:extLst>
      <p:ext uri="{BB962C8B-B14F-4D97-AF65-F5344CB8AC3E}">
        <p14:creationId xmlns:p14="http://schemas.microsoft.com/office/powerpoint/2010/main" val="8892549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63730">
              <a:srgbClr val="FFFF00"/>
            </a:gs>
            <a:gs pos="0">
              <a:srgbClr val="FFFF00"/>
            </a:gs>
            <a:gs pos="35000">
              <a:schemeClr val="accent6">
                <a:lumMod val="0"/>
                <a:lumOff val="100000"/>
              </a:schemeClr>
            </a:gs>
            <a:gs pos="100000">
              <a:srgbClr val="FFFF00"/>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2AF76E8-B309-41D5-BACD-D88188492954}"/>
              </a:ext>
            </a:extLst>
          </p:cNvPr>
          <p:cNvSpPr>
            <a:spLocks noGrp="1"/>
          </p:cNvSpPr>
          <p:nvPr>
            <p:ph idx="1"/>
          </p:nvPr>
        </p:nvSpPr>
        <p:spPr>
          <a:xfrm>
            <a:off x="1887794" y="724395"/>
            <a:ext cx="9616818" cy="5058887"/>
          </a:xfrm>
          <a:solidFill>
            <a:srgbClr val="FFC000"/>
          </a:solidFill>
        </p:spPr>
        <p:txBody>
          <a:bodyPr>
            <a:normAutofit fontScale="92500" lnSpcReduction="10000"/>
          </a:bodyPr>
          <a:lstStyle/>
          <a:p>
            <a:pPr marL="0" indent="0">
              <a:buNone/>
            </a:pPr>
            <a:endParaRPr lang="it-IT" sz="2400" dirty="0">
              <a:effectLst/>
              <a:latin typeface="Book Antiqua" panose="0204060205030503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it-IT" sz="2400" b="1">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LO STATO DELLA CHIESA</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it-IT" sz="1800">
                <a:effectLst/>
                <a:latin typeface="Book Antiqua" panose="02040602050305030304" pitchFamily="18" charset="0"/>
                <a:ea typeface="Calibri" panose="020F0502020204030204" pitchFamily="34" charset="0"/>
                <a:cs typeface="Times New Roman" panose="02020603050405020304" pitchFamily="18" charset="0"/>
              </a:rPr>
              <a:t>Nella storia europea, dal Medioevo ad oggi, ricorre spesso il nome di uno stato chiamato “Stato della Chiesa”. Il suo sovrano è il Pontefice stesso.</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it-IT" sz="1800" b="1">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Qual è l’origine di questo singolare stato?</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it-IT" sz="1800">
                <a:effectLst/>
                <a:latin typeface="Book Antiqua" panose="02040602050305030304" pitchFamily="18" charset="0"/>
                <a:ea typeface="Calibri" panose="020F0502020204030204" pitchFamily="34" charset="0"/>
                <a:cs typeface="Times New Roman" panose="02020603050405020304" pitchFamily="18" charset="0"/>
              </a:rPr>
              <a:t>Bisogna risalire al periodo più fosco del Medioevo: quello delle calate barbariche, dopo il crollo dell’Impero Romano d’Occidente.</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it-IT" sz="1800" b="1">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Chi governava allora la città di Roma?</a:t>
            </a:r>
            <a:r>
              <a:rPr lang="it-IT" sz="180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a:t>
            </a:r>
            <a:r>
              <a:rPr lang="it-IT" sz="1800">
                <a:effectLst/>
                <a:latin typeface="Book Antiqua" panose="02040602050305030304" pitchFamily="18" charset="0"/>
                <a:ea typeface="Calibri" panose="020F0502020204030204" pitchFamily="34" charset="0"/>
                <a:cs typeface="Times New Roman" panose="02020603050405020304" pitchFamily="18" charset="0"/>
              </a:rPr>
              <a:t>C’era sì ancora l’antico senato formato dai capi delle famiglie patrizie, ma era ridotto ad una istituzione puramente simbolica, assolutamente priva di autorità e, soprattutto di mezzi. Anche gli imperatori d’Oriente si andavano sempre più disinteressando dei destini d’Italia, aperta a tutte le invasioni.</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it-IT" sz="1800">
                <a:effectLst/>
                <a:latin typeface="Book Antiqua" panose="02040602050305030304" pitchFamily="18" charset="0"/>
                <a:ea typeface="Calibri" panose="020F0502020204030204" pitchFamily="34" charset="0"/>
                <a:cs typeface="Times New Roman" panose="02020603050405020304" pitchFamily="18" charset="0"/>
              </a:rPr>
              <a:t>Ma mentre queste autorità declinavano, fino a scomparire, una nuova autorità si elevava ed accresceva sempre più il suo prestigio. Era quella del vescovo.</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6000"/>
              </a:lnSpc>
              <a:spcAft>
                <a:spcPts val="800"/>
              </a:spcAft>
              <a:buNone/>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dirty="0"/>
          </a:p>
        </p:txBody>
      </p:sp>
    </p:spTree>
    <p:extLst>
      <p:ext uri="{BB962C8B-B14F-4D97-AF65-F5344CB8AC3E}">
        <p14:creationId xmlns:p14="http://schemas.microsoft.com/office/powerpoint/2010/main" val="9716251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63730">
              <a:srgbClr val="FFFF00"/>
            </a:gs>
            <a:gs pos="0">
              <a:srgbClr val="FFFF00"/>
            </a:gs>
            <a:gs pos="35000">
              <a:schemeClr val="accent6">
                <a:lumMod val="0"/>
                <a:lumOff val="100000"/>
              </a:schemeClr>
            </a:gs>
            <a:gs pos="100000">
              <a:srgbClr val="FFFF00"/>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2AF76E8-B309-41D5-BACD-D88188492954}"/>
              </a:ext>
            </a:extLst>
          </p:cNvPr>
          <p:cNvSpPr>
            <a:spLocks noGrp="1"/>
          </p:cNvSpPr>
          <p:nvPr>
            <p:ph idx="1"/>
          </p:nvPr>
        </p:nvSpPr>
        <p:spPr>
          <a:xfrm>
            <a:off x="1887794" y="724395"/>
            <a:ext cx="9616818" cy="5058887"/>
          </a:xfrm>
          <a:solidFill>
            <a:srgbClr val="FFC000"/>
          </a:solidFill>
        </p:spPr>
        <p:txBody>
          <a:bodyPr>
            <a:normAutofit/>
          </a:bodyPr>
          <a:lstStyle/>
          <a:p>
            <a:pPr marL="0" indent="0">
              <a:buNone/>
            </a:pPr>
            <a:endParaRPr lang="it-IT" sz="2400" dirty="0">
              <a:effectLst/>
              <a:latin typeface="Book Antiqua" panose="0204060205030503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it-IT" sz="1800">
                <a:effectLst/>
                <a:latin typeface="Book Antiqua" panose="02040602050305030304" pitchFamily="18" charset="0"/>
                <a:ea typeface="Calibri" panose="020F0502020204030204" pitchFamily="34" charset="0"/>
                <a:cs typeface="Times New Roman" panose="02020603050405020304" pitchFamily="18" charset="0"/>
              </a:rPr>
              <a:t>Egli solo, che riceveva atti di omaggio ed aiuti concreti dai sovrani e dai popoli cristiani, aveva il potere ed i mezzi per difendere la città in quegli anni burrascosi. Così il popolo della città di Roma, abbandonato da tutti ed esposto a tutte le bufere, si andò man mano stringendo attorno al papa. E questi prese a governarlo e, soprattutto, a soccorrerlo durante le pestilenze, le carestie, i saccheggi. Il papa cominciò, in questo modo, ad essere il sovrano di Roma.</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it-IT" sz="1800">
                <a:effectLst/>
                <a:latin typeface="Book Antiqua" panose="02040602050305030304" pitchFamily="18" charset="0"/>
                <a:ea typeface="Calibri" panose="020F0502020204030204" pitchFamily="34" charset="0"/>
                <a:cs typeface="Times New Roman" panose="02020603050405020304" pitchFamily="18" charset="0"/>
              </a:rPr>
              <a:t>Vennero più tardi, delle donazioni di terre e città, fatte da sovrani longobardi e franchi.</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it-IT" sz="1800">
                <a:effectLst/>
                <a:latin typeface="Book Antiqua" panose="02040602050305030304" pitchFamily="18" charset="0"/>
                <a:ea typeface="Calibri" panose="020F0502020204030204" pitchFamily="34" charset="0"/>
                <a:cs typeface="Times New Roman" panose="02020603050405020304" pitchFamily="18" charset="0"/>
              </a:rPr>
              <a:t>In questo modo si andò costituendo il “potere temporale” dei papi. </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it-IT" sz="1800">
                <a:effectLst/>
                <a:latin typeface="Book Antiqua" panose="02040602050305030304" pitchFamily="18" charset="0"/>
                <a:ea typeface="Calibri" panose="020F0502020204030204" pitchFamily="34" charset="0"/>
                <a:cs typeface="Times New Roman" panose="02020603050405020304" pitchFamily="18" charset="0"/>
              </a:rPr>
              <a:t>Il successore di Pietro non era più ormai soltanto il capo spirituale di una religione; egli era divenuto anche il sovrano di uno stato: lo Stato della Chiesa.</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6000"/>
              </a:lnSpc>
              <a:spcAft>
                <a:spcPts val="800"/>
              </a:spcAft>
              <a:buNone/>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dirty="0"/>
          </a:p>
        </p:txBody>
      </p:sp>
    </p:spTree>
    <p:extLst>
      <p:ext uri="{BB962C8B-B14F-4D97-AF65-F5344CB8AC3E}">
        <p14:creationId xmlns:p14="http://schemas.microsoft.com/office/powerpoint/2010/main" val="3960743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63730">
              <a:srgbClr val="FFFF00"/>
            </a:gs>
            <a:gs pos="0">
              <a:srgbClr val="FFFF00"/>
            </a:gs>
            <a:gs pos="35000">
              <a:schemeClr val="accent6">
                <a:lumMod val="0"/>
                <a:lumOff val="100000"/>
              </a:schemeClr>
            </a:gs>
            <a:gs pos="100000">
              <a:srgbClr val="FFFF00"/>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2AF76E8-B309-41D5-BACD-D88188492954}"/>
              </a:ext>
            </a:extLst>
          </p:cNvPr>
          <p:cNvSpPr>
            <a:spLocks noGrp="1"/>
          </p:cNvSpPr>
          <p:nvPr>
            <p:ph idx="1"/>
          </p:nvPr>
        </p:nvSpPr>
        <p:spPr>
          <a:xfrm>
            <a:off x="1887794" y="724395"/>
            <a:ext cx="9616818" cy="5058887"/>
          </a:xfrm>
          <a:solidFill>
            <a:srgbClr val="FFC000"/>
          </a:solidFill>
        </p:spPr>
        <p:txBody>
          <a:bodyPr>
            <a:normAutofit/>
          </a:bodyPr>
          <a:lstStyle/>
          <a:p>
            <a:pPr marL="0" indent="0">
              <a:buNone/>
            </a:pPr>
            <a:endParaRPr lang="it-IT" sz="2400" dirty="0">
              <a:effectLst/>
              <a:latin typeface="Book Antiqua" panose="02040602050305030304" pitchFamily="18" charset="0"/>
              <a:ea typeface="Calibri" panose="020F0502020204030204" pitchFamily="34" charset="0"/>
              <a:cs typeface="Times New Roman" panose="02020603050405020304" pitchFamily="18" charset="0"/>
            </a:endParaRPr>
          </a:p>
          <a:p>
            <a:pPr marL="0" indent="0" algn="just">
              <a:lnSpc>
                <a:spcPct val="106000"/>
              </a:lnSpc>
              <a:spcAft>
                <a:spcPts val="800"/>
              </a:spcAft>
              <a:buNone/>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dirty="0"/>
          </a:p>
        </p:txBody>
      </p:sp>
      <p:pic>
        <p:nvPicPr>
          <p:cNvPr id="4" name="Immagine 3">
            <a:extLst>
              <a:ext uri="{FF2B5EF4-FFF2-40B4-BE49-F238E27FC236}">
                <a16:creationId xmlns:a16="http://schemas.microsoft.com/office/drawing/2014/main" id="{D42C5C85-8EBB-4CF1-BCB1-4D3D735195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065" y="1034092"/>
            <a:ext cx="3095596" cy="4439492"/>
          </a:xfrm>
          <a:prstGeom prst="rect">
            <a:avLst/>
          </a:prstGeom>
        </p:spPr>
      </p:pic>
      <p:pic>
        <p:nvPicPr>
          <p:cNvPr id="6" name="Immagine 5">
            <a:extLst>
              <a:ext uri="{FF2B5EF4-FFF2-40B4-BE49-F238E27FC236}">
                <a16:creationId xmlns:a16="http://schemas.microsoft.com/office/drawing/2014/main" id="{2DDC6392-CFFB-4C13-A9AB-0AE49A7DF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5844" y="1005733"/>
            <a:ext cx="2966792" cy="4593482"/>
          </a:xfrm>
          <a:prstGeom prst="rect">
            <a:avLst/>
          </a:prstGeom>
        </p:spPr>
      </p:pic>
    </p:spTree>
    <p:extLst>
      <p:ext uri="{BB962C8B-B14F-4D97-AF65-F5344CB8AC3E}">
        <p14:creationId xmlns:p14="http://schemas.microsoft.com/office/powerpoint/2010/main" val="13703935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rgbClr val="FFFF00"/>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CasellaDiTesto 3"/>
          <p:cNvSpPr txBox="1"/>
          <p:nvPr/>
        </p:nvSpPr>
        <p:spPr>
          <a:xfrm>
            <a:off x="1967038" y="1158218"/>
            <a:ext cx="8424936" cy="4541564"/>
          </a:xfrm>
          <a:prstGeom prst="rect">
            <a:avLst/>
          </a:prstGeom>
          <a:solidFill>
            <a:srgbClr val="FFC000"/>
          </a:solidFill>
        </p:spPr>
        <p:txBody>
          <a:bodyPr wrap="square" rtlCol="0">
            <a:spAutoFit/>
          </a:bodyPr>
          <a:lstStyle/>
          <a:p>
            <a:pPr algn="just">
              <a:lnSpc>
                <a:spcPct val="107000"/>
              </a:lnSpc>
              <a:spcAft>
                <a:spcPts val="800"/>
              </a:spcAft>
            </a:pPr>
            <a:r>
              <a:rPr lang="it-IT" sz="2400">
                <a:effectLst/>
                <a:latin typeface="Book Antiqua" panose="02040602050305030304" pitchFamily="18" charset="0"/>
                <a:ea typeface="Calibri" panose="020F0502020204030204" pitchFamily="34" charset="0"/>
                <a:cs typeface="Times New Roman" panose="02020603050405020304" pitchFamily="18" charset="0"/>
              </a:rPr>
              <a:t>Lo </a:t>
            </a:r>
            <a:r>
              <a:rPr lang="it-IT" sz="2400" b="1">
                <a:solidFill>
                  <a:srgbClr val="0070C0"/>
                </a:solidFill>
                <a:effectLst/>
                <a:latin typeface="Book Antiqua" panose="02040602050305030304" pitchFamily="18" charset="0"/>
                <a:ea typeface="Calibri" panose="020F0502020204030204" pitchFamily="34" charset="0"/>
                <a:cs typeface="Times New Roman" panose="02020603050405020304" pitchFamily="18" charset="0"/>
              </a:rPr>
              <a:t>Stato del Vaticano</a:t>
            </a:r>
            <a:r>
              <a:rPr lang="it-IT" sz="2400">
                <a:solidFill>
                  <a:srgbClr val="0070C0"/>
                </a:solidFill>
                <a:effectLst/>
                <a:latin typeface="Book Antiqua" panose="02040602050305030304" pitchFamily="18" charset="0"/>
                <a:ea typeface="Calibri" panose="020F0502020204030204" pitchFamily="34" charset="0"/>
                <a:cs typeface="Times New Roman" panose="02020603050405020304" pitchFamily="18" charset="0"/>
              </a:rPr>
              <a:t> </a:t>
            </a:r>
            <a:r>
              <a:rPr lang="it-IT" sz="2400">
                <a:effectLst/>
                <a:latin typeface="Book Antiqua" panose="02040602050305030304" pitchFamily="18" charset="0"/>
                <a:ea typeface="Calibri" panose="020F0502020204030204" pitchFamily="34" charset="0"/>
                <a:cs typeface="Times New Roman" panose="02020603050405020304" pitchFamily="18" charset="0"/>
              </a:rPr>
              <a:t>è il più piccolo stato indipendente della terra: il suo territorio misura meno di mezzo chilometro quadrato (esattamente 440000 metri quadrati). Esso è nientemeno che 140 volte più piccolo della più piccola repubblica del mondo: quella di San Marino.</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2400">
                <a:effectLst/>
                <a:latin typeface="Book Antiqua" panose="02040602050305030304" pitchFamily="18" charset="0"/>
                <a:ea typeface="Calibri" panose="020F0502020204030204" pitchFamily="34" charset="0"/>
                <a:cs typeface="Times New Roman" panose="02020603050405020304" pitchFamily="18" charset="0"/>
              </a:rPr>
              <a:t>Ecco alcuni altri dati:</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2400">
                <a:effectLst/>
                <a:latin typeface="Book Antiqua" panose="02040602050305030304" pitchFamily="18" charset="0"/>
                <a:ea typeface="Calibri" panose="020F0502020204030204" pitchFamily="34" charset="0"/>
                <a:cs typeface="Times New Roman" panose="02020603050405020304" pitchFamily="18" charset="0"/>
              </a:rPr>
              <a:t>superficie del Palazzo apostolico: 55000 mq;</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2400">
                <a:effectLst/>
                <a:latin typeface="Book Antiqua" panose="02040602050305030304" pitchFamily="18" charset="0"/>
                <a:ea typeface="Calibri" panose="020F0502020204030204" pitchFamily="34" charset="0"/>
                <a:cs typeface="Times New Roman" panose="02020603050405020304" pitchFamily="18" charset="0"/>
              </a:rPr>
              <a:t>numero dei cortili: 20</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2400">
                <a:effectLst/>
                <a:latin typeface="Book Antiqua" panose="02040602050305030304" pitchFamily="18" charset="0"/>
                <a:ea typeface="Calibri" panose="020F0502020204030204" pitchFamily="34" charset="0"/>
                <a:cs typeface="Times New Roman" panose="02020603050405020304" pitchFamily="18" charset="0"/>
              </a:rPr>
              <a:t>superficie della Basilica: 15000 mq</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2400">
                <a:effectLst/>
                <a:latin typeface="Book Antiqua" panose="02040602050305030304" pitchFamily="18" charset="0"/>
                <a:ea typeface="Calibri" panose="020F0502020204030204" pitchFamily="34" charset="0"/>
                <a:cs typeface="Times New Roman" panose="02020603050405020304" pitchFamily="18" charset="0"/>
              </a:rPr>
              <a:t>lunghezza massima del territorio: 1045m.</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3688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63730">
              <a:srgbClr val="FFFF00"/>
            </a:gs>
            <a:gs pos="0">
              <a:srgbClr val="FFFF00"/>
            </a:gs>
            <a:gs pos="35000">
              <a:schemeClr val="accent6">
                <a:lumMod val="0"/>
                <a:lumOff val="100000"/>
              </a:schemeClr>
            </a:gs>
            <a:gs pos="100000">
              <a:srgbClr val="FFFF00"/>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2AF76E8-B309-41D5-BACD-D88188492954}"/>
              </a:ext>
            </a:extLst>
          </p:cNvPr>
          <p:cNvSpPr>
            <a:spLocks noGrp="1"/>
          </p:cNvSpPr>
          <p:nvPr>
            <p:ph idx="1"/>
          </p:nvPr>
        </p:nvSpPr>
        <p:spPr>
          <a:xfrm>
            <a:off x="1887794" y="724395"/>
            <a:ext cx="9616818" cy="5058887"/>
          </a:xfrm>
          <a:solidFill>
            <a:srgbClr val="FFC000"/>
          </a:solidFill>
        </p:spPr>
        <p:txBody>
          <a:bodyPr>
            <a:normAutofit/>
          </a:bodyPr>
          <a:lstStyle/>
          <a:p>
            <a:pPr marL="0" indent="0">
              <a:buNone/>
            </a:pPr>
            <a:endParaRPr lang="it-IT" sz="2400" dirty="0">
              <a:effectLst/>
              <a:latin typeface="Book Antiqua" panose="0204060205030503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it-IT" sz="1800" b="1">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AVIGNONE</a:t>
            </a:r>
            <a:endParaRPr lang="it-IT" sz="1800">
              <a:effectLst/>
              <a:latin typeface="Arial Black" panose="020B0A0402010202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it-IT" sz="1800" b="1">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Durante ben 2000 anni di storia, i papi non lasciarono mai la città di Roma?</a:t>
            </a:r>
            <a:endParaRPr lang="it-IT" sz="1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it-IT" sz="1800">
                <a:effectLst/>
                <a:latin typeface="Book Antiqua" panose="02040602050305030304" pitchFamily="18" charset="0"/>
                <a:ea typeface="Calibri" panose="020F0502020204030204" pitchFamily="34" charset="0"/>
                <a:cs typeface="Times New Roman" panose="02020603050405020304" pitchFamily="18" charset="0"/>
              </a:rPr>
              <a:t>Cominciamo con l’escludere le assenze brevi e temporanee; esse furono però assai più numerose di quanto possa sembrare attualmente: bisogna infatti tener conto che, nei secoli scorsi, i papi lasciavano assai spesso Roma, sia a causa delle vicende politiche, sia per partecipare a convegni, a concili o per incoronare imperatori e sovrani. Ma se escludiamo questo, non resta che una sola lunga assenza dei papi da Roma: quella di Avignone. </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it-IT" sz="1800">
                <a:effectLst/>
                <a:latin typeface="Book Antiqua" panose="02040602050305030304" pitchFamily="18" charset="0"/>
                <a:ea typeface="Calibri" panose="020F0502020204030204" pitchFamily="34" charset="0"/>
                <a:cs typeface="Times New Roman" panose="02020603050405020304" pitchFamily="18" charset="0"/>
              </a:rPr>
              <a:t>Eravamo nel Trecento. Il papa Bonifacio VIII aveva sostenuto una dura lotta con il re di Francia Filippo IV, detto il Bello, il quale pretendeva che i vescovi, le chiese ed i monasteri del suo stato ubbidissero a lui anziché al papa.</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6000"/>
              </a:lnSpc>
              <a:spcAft>
                <a:spcPts val="800"/>
              </a:spcAft>
              <a:buNone/>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dirty="0"/>
          </a:p>
        </p:txBody>
      </p:sp>
    </p:spTree>
    <p:extLst>
      <p:ext uri="{BB962C8B-B14F-4D97-AF65-F5344CB8AC3E}">
        <p14:creationId xmlns:p14="http://schemas.microsoft.com/office/powerpoint/2010/main" val="25174388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63730">
              <a:srgbClr val="FFFF00"/>
            </a:gs>
            <a:gs pos="0">
              <a:srgbClr val="FFFF00"/>
            </a:gs>
            <a:gs pos="35000">
              <a:schemeClr val="accent6">
                <a:lumMod val="0"/>
                <a:lumOff val="100000"/>
              </a:schemeClr>
            </a:gs>
            <a:gs pos="100000">
              <a:srgbClr val="FFFF00"/>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2AF76E8-B309-41D5-BACD-D88188492954}"/>
              </a:ext>
            </a:extLst>
          </p:cNvPr>
          <p:cNvSpPr>
            <a:spLocks noGrp="1"/>
          </p:cNvSpPr>
          <p:nvPr>
            <p:ph idx="1"/>
          </p:nvPr>
        </p:nvSpPr>
        <p:spPr>
          <a:xfrm>
            <a:off x="1887794" y="724395"/>
            <a:ext cx="9616818" cy="5058887"/>
          </a:xfrm>
          <a:solidFill>
            <a:srgbClr val="FFC000"/>
          </a:solidFill>
        </p:spPr>
        <p:txBody>
          <a:bodyPr>
            <a:normAutofit/>
          </a:bodyPr>
          <a:lstStyle/>
          <a:p>
            <a:pPr marL="0" indent="0">
              <a:buNone/>
            </a:pPr>
            <a:endParaRPr lang="it-IT" sz="2400" dirty="0">
              <a:effectLst/>
              <a:latin typeface="Book Antiqua" panose="02040602050305030304" pitchFamily="18" charset="0"/>
              <a:ea typeface="Calibri" panose="020F0502020204030204" pitchFamily="34" charset="0"/>
              <a:cs typeface="Times New Roman" panose="02020603050405020304" pitchFamily="18" charset="0"/>
            </a:endParaRPr>
          </a:p>
          <a:p>
            <a:pPr marL="0" indent="0" algn="just">
              <a:lnSpc>
                <a:spcPct val="106000"/>
              </a:lnSpc>
              <a:spcAft>
                <a:spcPts val="800"/>
              </a:spcAft>
              <a:buNone/>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dirty="0"/>
          </a:p>
        </p:txBody>
      </p:sp>
      <p:pic>
        <p:nvPicPr>
          <p:cNvPr id="4" name="Immagine 3">
            <a:extLst>
              <a:ext uri="{FF2B5EF4-FFF2-40B4-BE49-F238E27FC236}">
                <a16:creationId xmlns:a16="http://schemas.microsoft.com/office/drawing/2014/main" id="{745CF6F2-5620-4334-9E21-B9589FFC65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2503" y="724395"/>
            <a:ext cx="4440014" cy="5058887"/>
          </a:xfrm>
          <a:prstGeom prst="rect">
            <a:avLst/>
          </a:prstGeom>
        </p:spPr>
      </p:pic>
      <p:graphicFrame>
        <p:nvGraphicFramePr>
          <p:cNvPr id="2" name="Tabella 4">
            <a:extLst>
              <a:ext uri="{FF2B5EF4-FFF2-40B4-BE49-F238E27FC236}">
                <a16:creationId xmlns:a16="http://schemas.microsoft.com/office/drawing/2014/main" id="{6A3B8584-E5DA-4074-8E32-03555EF71409}"/>
              </a:ext>
            </a:extLst>
          </p:cNvPr>
          <p:cNvGraphicFramePr>
            <a:graphicFrameLocks noGrp="1"/>
          </p:cNvGraphicFramePr>
          <p:nvPr>
            <p:extLst>
              <p:ext uri="{D42A27DB-BD31-4B8C-83A1-F6EECF244321}">
                <p14:modId xmlns:p14="http://schemas.microsoft.com/office/powerpoint/2010/main" val="1705598399"/>
              </p:ext>
            </p:extLst>
          </p:nvPr>
        </p:nvGraphicFramePr>
        <p:xfrm>
          <a:off x="2493818" y="2090057"/>
          <a:ext cx="3377939" cy="1662546"/>
        </p:xfrm>
        <a:graphic>
          <a:graphicData uri="http://schemas.openxmlformats.org/drawingml/2006/table">
            <a:tbl>
              <a:tblPr firstRow="1" bandRow="1">
                <a:tableStyleId>{5C22544A-7EE6-4342-B048-85BDC9FD1C3A}</a:tableStyleId>
              </a:tblPr>
              <a:tblGrid>
                <a:gridCol w="3377939">
                  <a:extLst>
                    <a:ext uri="{9D8B030D-6E8A-4147-A177-3AD203B41FA5}">
                      <a16:colId xmlns:a16="http://schemas.microsoft.com/office/drawing/2014/main" val="1594467694"/>
                    </a:ext>
                  </a:extLst>
                </a:gridCol>
              </a:tblGrid>
              <a:tr h="1662546">
                <a:tc>
                  <a:txBody>
                    <a:bodyPr/>
                    <a:lstStyle/>
                    <a:p>
                      <a:r>
                        <a:rPr lang="it-IT" sz="2000">
                          <a:solidFill>
                            <a:schemeClr val="bg1"/>
                          </a:solidFill>
                        </a:rPr>
                        <a:t>In alto: l’ubicazione di Avignone.</a:t>
                      </a:r>
                    </a:p>
                    <a:p>
                      <a:r>
                        <a:rPr lang="it-IT" sz="2000">
                          <a:solidFill>
                            <a:schemeClr val="bg1"/>
                          </a:solidFill>
                        </a:rPr>
                        <a:t>In basso: il Palazzo papale</a:t>
                      </a:r>
                    </a:p>
                  </a:txBody>
                  <a:tcPr>
                    <a:solidFill>
                      <a:schemeClr val="accent2"/>
                    </a:solidFill>
                  </a:tcPr>
                </a:tc>
                <a:extLst>
                  <a:ext uri="{0D108BD9-81ED-4DB2-BD59-A6C34878D82A}">
                    <a16:rowId xmlns:a16="http://schemas.microsoft.com/office/drawing/2014/main" val="275911636"/>
                  </a:ext>
                </a:extLst>
              </a:tr>
            </a:tbl>
          </a:graphicData>
        </a:graphic>
      </p:graphicFrame>
    </p:spTree>
    <p:extLst>
      <p:ext uri="{BB962C8B-B14F-4D97-AF65-F5344CB8AC3E}">
        <p14:creationId xmlns:p14="http://schemas.microsoft.com/office/powerpoint/2010/main" val="28031869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63730">
              <a:srgbClr val="FFFF00"/>
            </a:gs>
            <a:gs pos="0">
              <a:srgbClr val="FFFF00"/>
            </a:gs>
            <a:gs pos="35000">
              <a:schemeClr val="accent6">
                <a:lumMod val="0"/>
                <a:lumOff val="100000"/>
              </a:schemeClr>
            </a:gs>
            <a:gs pos="100000">
              <a:srgbClr val="FFFF00"/>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2AF76E8-B309-41D5-BACD-D88188492954}"/>
              </a:ext>
            </a:extLst>
          </p:cNvPr>
          <p:cNvSpPr>
            <a:spLocks noGrp="1"/>
          </p:cNvSpPr>
          <p:nvPr>
            <p:ph idx="1"/>
          </p:nvPr>
        </p:nvSpPr>
        <p:spPr>
          <a:xfrm>
            <a:off x="1887794" y="724395"/>
            <a:ext cx="9616818" cy="5058887"/>
          </a:xfrm>
          <a:solidFill>
            <a:srgbClr val="FFC000"/>
          </a:solidFill>
        </p:spPr>
        <p:txBody>
          <a:bodyPr>
            <a:normAutofit/>
          </a:bodyPr>
          <a:lstStyle/>
          <a:p>
            <a:pPr marL="0" indent="0">
              <a:buNone/>
            </a:pPr>
            <a:endParaRPr lang="it-IT" sz="2400" dirty="0">
              <a:effectLst/>
              <a:latin typeface="Book Antiqua" panose="0204060205030503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it-IT" sz="1800">
                <a:effectLst/>
                <a:latin typeface="Book Antiqua" panose="02040602050305030304" pitchFamily="18" charset="0"/>
                <a:ea typeface="Calibri" panose="020F0502020204030204" pitchFamily="34" charset="0"/>
                <a:cs typeface="Times New Roman" panose="02020603050405020304" pitchFamily="18" charset="0"/>
              </a:rPr>
              <a:t>Tante furono le amarezze e gli oltraggi subiti da Bonifacio VIII in questa contesa che, per il dolore, ne morì. Il Re di Francia, con la forza del vincitore, riuscì allora ad imporre che la sede papale si trasferisse in territorio francese: fu scelta la città di Avignone (1305).</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it-IT" sz="1800">
                <a:effectLst/>
                <a:latin typeface="Book Antiqua" panose="02040602050305030304" pitchFamily="18" charset="0"/>
                <a:ea typeface="Calibri" panose="020F0502020204030204" pitchFamily="34" charset="0"/>
                <a:cs typeface="Times New Roman" panose="02020603050405020304" pitchFamily="18" charset="0"/>
              </a:rPr>
              <a:t>In questo modo egli poteva meglio controllare le decisioni e le attività del Papato.</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it-IT" sz="1800">
                <a:effectLst/>
                <a:latin typeface="Book Antiqua" panose="02040602050305030304" pitchFamily="18" charset="0"/>
                <a:ea typeface="Calibri" panose="020F0502020204030204" pitchFamily="34" charset="0"/>
                <a:cs typeface="Times New Roman" panose="02020603050405020304" pitchFamily="18" charset="0"/>
              </a:rPr>
              <a:t>Per settant’anni i papi subirono questa triste condizione: più che sovrani essi erano dei prigionieri; perciò questo periodo fu chiamato tempo della “nuova schiavitù babilonese”, in ricordo della prigionia che il popolo ebreo dovette subire quando fu vinto dai re di Babilonia.</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it-IT" sz="1800">
                <a:effectLst/>
                <a:latin typeface="Book Antiqua" panose="02040602050305030304" pitchFamily="18" charset="0"/>
                <a:ea typeface="Calibri" panose="020F0502020204030204" pitchFamily="34" charset="0"/>
                <a:cs typeface="Times New Roman" panose="02020603050405020304" pitchFamily="18" charset="0"/>
              </a:rPr>
              <a:t>Il ritorno a Roma avvenne il 17 gennaio 1377: solo allora il Papato riacquistò la sua giusta indipendenza.</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6000"/>
              </a:lnSpc>
              <a:spcAft>
                <a:spcPts val="800"/>
              </a:spcAft>
              <a:buNone/>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dirty="0"/>
          </a:p>
        </p:txBody>
      </p:sp>
    </p:spTree>
    <p:extLst>
      <p:ext uri="{BB962C8B-B14F-4D97-AF65-F5344CB8AC3E}">
        <p14:creationId xmlns:p14="http://schemas.microsoft.com/office/powerpoint/2010/main" val="35474834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63730">
              <a:srgbClr val="FFFF00"/>
            </a:gs>
            <a:gs pos="0">
              <a:srgbClr val="FFFF00"/>
            </a:gs>
            <a:gs pos="35000">
              <a:schemeClr val="accent6">
                <a:lumMod val="0"/>
                <a:lumOff val="100000"/>
              </a:schemeClr>
            </a:gs>
            <a:gs pos="100000">
              <a:srgbClr val="FFFF00"/>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2AF76E8-B309-41D5-BACD-D88188492954}"/>
              </a:ext>
            </a:extLst>
          </p:cNvPr>
          <p:cNvSpPr>
            <a:spLocks noGrp="1"/>
          </p:cNvSpPr>
          <p:nvPr>
            <p:ph idx="1"/>
          </p:nvPr>
        </p:nvSpPr>
        <p:spPr>
          <a:xfrm>
            <a:off x="1887794" y="724395"/>
            <a:ext cx="9616818" cy="5058887"/>
          </a:xfrm>
          <a:solidFill>
            <a:srgbClr val="FFC000"/>
          </a:solidFill>
        </p:spPr>
        <p:txBody>
          <a:bodyPr>
            <a:normAutofit/>
          </a:bodyPr>
          <a:lstStyle/>
          <a:p>
            <a:pPr marL="0" indent="0">
              <a:buNone/>
            </a:pPr>
            <a:endParaRPr lang="it-IT" sz="2400" dirty="0">
              <a:effectLst/>
              <a:latin typeface="Book Antiqua" panose="0204060205030503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it-IT" sz="1800" b="1">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LO STATO DELLA CITTA’ DEL VATICANO</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it-IT" sz="1800">
                <a:effectLst/>
                <a:latin typeface="Book Antiqua" panose="02040602050305030304" pitchFamily="18" charset="0"/>
                <a:ea typeface="Calibri" panose="020F0502020204030204" pitchFamily="34" charset="0"/>
                <a:cs typeface="Times New Roman" panose="02020603050405020304" pitchFamily="18" charset="0"/>
              </a:rPr>
              <a:t>L’11 febbraio 1929, in base ad un accordo fra lo Stato italiano e il papa Pio XI, nasceva lo Stato della Città del Vaticano.</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it-IT" sz="1800">
                <a:effectLst/>
                <a:latin typeface="Book Antiqua" panose="02040602050305030304" pitchFamily="18" charset="0"/>
                <a:ea typeface="Calibri" panose="020F0502020204030204" pitchFamily="34" charset="0"/>
                <a:cs typeface="Times New Roman" panose="02020603050405020304" pitchFamily="18" charset="0"/>
              </a:rPr>
              <a:t>Dal 1870 ormai, Roma non era più la capitale dello Stato della Chiesa; si era compiuta l’unità d’Italia e Roma era devenuta la capitale dell’Italia. Ma era necessario dare ai capi della Chiesa una sede, nella quale potessero, in assoluta indipendenza, esercitare la loro alta missione.</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it-IT" sz="1800">
                <a:effectLst/>
                <a:latin typeface="Book Antiqua" panose="02040602050305030304" pitchFamily="18" charset="0"/>
                <a:ea typeface="Calibri" panose="020F0502020204030204" pitchFamily="34" charset="0"/>
                <a:cs typeface="Times New Roman" panose="02020603050405020304" pitchFamily="18" charset="0"/>
              </a:rPr>
              <a:t>Fu allora convenuta la creazione, sul colle Vaticano, attorno alla Basilica di San Pietro, di questo nuovo stato, territorialmente piccolo, spiritualmente grandissimo.</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it-IT" sz="1800" b="1">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Così come accadeva duemila anni fa, ancor oggi Roma è il centro del mondo cristiano.</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it-IT" sz="1800">
                <a:effectLst/>
                <a:latin typeface="Book Antiqua" panose="02040602050305030304" pitchFamily="18" charset="0"/>
                <a:ea typeface="Calibri" panose="020F0502020204030204" pitchFamily="34" charset="0"/>
                <a:cs typeface="Times New Roman" panose="02020603050405020304" pitchFamily="18" charset="0"/>
              </a:rPr>
              <a:t> </a:t>
            </a:r>
            <a:endParaRPr lang="it-IT" sz="180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6000"/>
              </a:lnSpc>
              <a:spcAft>
                <a:spcPts val="800"/>
              </a:spcAft>
              <a:buNone/>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dirty="0"/>
          </a:p>
        </p:txBody>
      </p:sp>
    </p:spTree>
    <p:extLst>
      <p:ext uri="{BB962C8B-B14F-4D97-AF65-F5344CB8AC3E}">
        <p14:creationId xmlns:p14="http://schemas.microsoft.com/office/powerpoint/2010/main" val="31580916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rgbClr val="FFFF00"/>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10C8EDF6-CD7D-42E1-BE2D-F825BCF652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6916" y="0"/>
            <a:ext cx="10125711" cy="6858000"/>
          </a:xfrm>
          <a:prstGeom prst="rect">
            <a:avLst/>
          </a:prstGeom>
        </p:spPr>
      </p:pic>
    </p:spTree>
    <p:extLst>
      <p:ext uri="{BB962C8B-B14F-4D97-AF65-F5344CB8AC3E}">
        <p14:creationId xmlns:p14="http://schemas.microsoft.com/office/powerpoint/2010/main" val="8339550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63730">
              <a:srgbClr val="FFFF00"/>
            </a:gs>
            <a:gs pos="0">
              <a:srgbClr val="FFFF00"/>
            </a:gs>
            <a:gs pos="35000">
              <a:schemeClr val="accent6">
                <a:lumMod val="0"/>
                <a:lumOff val="100000"/>
              </a:schemeClr>
            </a:gs>
            <a:gs pos="100000">
              <a:srgbClr val="FFFF00"/>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2AF76E8-B309-41D5-BACD-D88188492954}"/>
              </a:ext>
            </a:extLst>
          </p:cNvPr>
          <p:cNvSpPr>
            <a:spLocks noGrp="1"/>
          </p:cNvSpPr>
          <p:nvPr>
            <p:ph idx="1"/>
          </p:nvPr>
        </p:nvSpPr>
        <p:spPr>
          <a:xfrm>
            <a:off x="1745290" y="391886"/>
            <a:ext cx="9616818" cy="5555107"/>
          </a:xfrm>
          <a:solidFill>
            <a:srgbClr val="FFC000"/>
          </a:solidFill>
        </p:spPr>
        <p:txBody>
          <a:bodyPr>
            <a:normAutofit/>
          </a:bodyPr>
          <a:lstStyle/>
          <a:p>
            <a:pPr marL="0" indent="0">
              <a:buNone/>
            </a:pPr>
            <a:endParaRPr lang="it-IT" sz="2400" dirty="0">
              <a:effectLst/>
              <a:latin typeface="Book Antiqua" panose="02040602050305030304" pitchFamily="18" charset="0"/>
              <a:ea typeface="Calibri" panose="020F0502020204030204" pitchFamily="34" charset="0"/>
              <a:cs typeface="Times New Roman" panose="02020603050405020304" pitchFamily="18" charset="0"/>
            </a:endParaRPr>
          </a:p>
          <a:p>
            <a:pPr marL="457200" lvl="0" indent="-457200" algn="just">
              <a:lnSpc>
                <a:spcPct val="107000"/>
              </a:lnSpc>
              <a:buFont typeface="+mj-lt"/>
              <a:buAutoNum type="arabicPeriod"/>
            </a:pPr>
            <a:r>
              <a:rPr lang="it-IT" sz="2400" b="1">
                <a:solidFill>
                  <a:srgbClr val="0070C0"/>
                </a:solidFill>
                <a:effectLst/>
                <a:latin typeface="Book Antiqua" panose="02040602050305030304" pitchFamily="18" charset="0"/>
                <a:ea typeface="Calibri" panose="020F0502020204030204" pitchFamily="34" charset="0"/>
                <a:cs typeface="Times New Roman" panose="02020603050405020304" pitchFamily="18" charset="0"/>
              </a:rPr>
              <a:t>PIAZZA SAN PIETRO</a:t>
            </a:r>
            <a:r>
              <a:rPr lang="it-IT" sz="2400">
                <a:effectLst/>
                <a:latin typeface="Book Antiqua" panose="02040602050305030304" pitchFamily="18" charset="0"/>
                <a:ea typeface="Calibri" panose="020F0502020204030204" pitchFamily="34" charset="0"/>
                <a:cs typeface="Times New Roman" panose="02020603050405020304" pitchFamily="18" charset="0"/>
              </a:rPr>
              <a:t>; appartiene alla Città del Vaticano, ma è d’uso che vi presti servizio la polizia italiana.</a:t>
            </a:r>
          </a:p>
          <a:p>
            <a:pPr marL="457200" lvl="0" indent="-457200" algn="just">
              <a:lnSpc>
                <a:spcPct val="107000"/>
              </a:lnSpc>
              <a:buFont typeface="+mj-lt"/>
              <a:buAutoNum type="arabicPeriod"/>
            </a:pPr>
            <a:r>
              <a:rPr lang="it-IT" sz="2400" b="1">
                <a:solidFill>
                  <a:srgbClr val="0070C0"/>
                </a:solidFill>
                <a:effectLst/>
                <a:latin typeface="Book Antiqua" panose="02040602050305030304" pitchFamily="18" charset="0"/>
                <a:ea typeface="Calibri" panose="020F0502020204030204" pitchFamily="34" charset="0"/>
                <a:cs typeface="Times New Roman" panose="02020603050405020304" pitchFamily="18" charset="0"/>
              </a:rPr>
              <a:t>BASILICA DI SAN PIETRO</a:t>
            </a:r>
          </a:p>
          <a:p>
            <a:pPr marL="457200" indent="-457200" algn="just">
              <a:lnSpc>
                <a:spcPct val="107000"/>
              </a:lnSpc>
              <a:spcAft>
                <a:spcPts val="800"/>
              </a:spcAft>
              <a:buFont typeface="+mj-lt"/>
              <a:buAutoNum type="arabicPeriod"/>
            </a:pPr>
            <a:r>
              <a:rPr lang="it-IT" sz="2400" b="1">
                <a:solidFill>
                  <a:srgbClr val="0070C0"/>
                </a:solidFill>
                <a:effectLst/>
                <a:latin typeface="Book Antiqua" panose="02040602050305030304" pitchFamily="18" charset="0"/>
                <a:ea typeface="Calibri" panose="020F0502020204030204" pitchFamily="34" charset="0"/>
                <a:cs typeface="Times New Roman" panose="02020603050405020304" pitchFamily="18" charset="0"/>
              </a:rPr>
              <a:t>PALAZZO PONTIFICIO</a:t>
            </a:r>
            <a:endParaRPr lang="it-IT" sz="24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mj-lt"/>
              <a:buAutoNum type="arabicPeriod"/>
            </a:pPr>
            <a:r>
              <a:rPr lang="it-IT" sz="2400" b="1">
                <a:solidFill>
                  <a:srgbClr val="0070C0"/>
                </a:solidFill>
                <a:effectLst/>
                <a:latin typeface="Book Antiqua" panose="02040602050305030304" pitchFamily="18" charset="0"/>
                <a:ea typeface="Calibri" panose="020F0502020204030204" pitchFamily="34" charset="0"/>
                <a:cs typeface="Times New Roman" panose="02020603050405020304" pitchFamily="18" charset="0"/>
              </a:rPr>
              <a:t>APPARTAMENTO DEL PAPA</a:t>
            </a:r>
            <a:endParaRPr lang="it-IT" sz="24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mj-lt"/>
              <a:buAutoNum type="arabicPeriod"/>
            </a:pPr>
            <a:r>
              <a:rPr lang="it-IT" sz="2400" b="1">
                <a:solidFill>
                  <a:srgbClr val="0070C0"/>
                </a:solidFill>
                <a:effectLst/>
                <a:latin typeface="Book Antiqua" panose="02040602050305030304" pitchFamily="18" charset="0"/>
                <a:ea typeface="Calibri" panose="020F0502020204030204" pitchFamily="34" charset="0"/>
                <a:cs typeface="Times New Roman" panose="02020603050405020304" pitchFamily="18" charset="0"/>
              </a:rPr>
              <a:t>CASERMA DELLE GUARDIE  SVIZZERE</a:t>
            </a:r>
            <a:endParaRPr lang="it-IT" sz="24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mj-lt"/>
              <a:buAutoNum type="arabicPeriod"/>
            </a:pPr>
            <a:r>
              <a:rPr lang="it-IT" sz="2400" b="1">
                <a:solidFill>
                  <a:srgbClr val="0070C0"/>
                </a:solidFill>
                <a:effectLst/>
                <a:latin typeface="Book Antiqua" panose="02040602050305030304" pitchFamily="18" charset="0"/>
                <a:ea typeface="Calibri" panose="020F0502020204030204" pitchFamily="34" charset="0"/>
                <a:cs typeface="Times New Roman" panose="02020603050405020304" pitchFamily="18" charset="0"/>
              </a:rPr>
              <a:t>TIPOGRAFIA VATICANA</a:t>
            </a:r>
            <a:r>
              <a:rPr lang="it-IT" sz="2400">
                <a:effectLst/>
                <a:latin typeface="Book Antiqua" panose="02040602050305030304" pitchFamily="18" charset="0"/>
                <a:ea typeface="Calibri" panose="020F0502020204030204" pitchFamily="34" charset="0"/>
                <a:cs typeface="Times New Roman" panose="02020603050405020304" pitchFamily="18" charset="0"/>
              </a:rPr>
              <a:t>, detta “poliglotta” (dal greco “polys”, molto e “glossa”, lingua) perché vi si stampano libri ed opuscoli in alcune centinaia di lingue diverse.</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dirty="0"/>
          </a:p>
        </p:txBody>
      </p:sp>
    </p:spTree>
    <p:extLst>
      <p:ext uri="{BB962C8B-B14F-4D97-AF65-F5344CB8AC3E}">
        <p14:creationId xmlns:p14="http://schemas.microsoft.com/office/powerpoint/2010/main" val="476095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rgbClr val="FFFF00"/>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BD45C64E-A760-42D9-AD6E-73F478BA5369}"/>
              </a:ext>
            </a:extLst>
          </p:cNvPr>
          <p:cNvSpPr txBox="1"/>
          <p:nvPr/>
        </p:nvSpPr>
        <p:spPr>
          <a:xfrm>
            <a:off x="1887794" y="514163"/>
            <a:ext cx="8416412" cy="5829673"/>
          </a:xfrm>
          <a:prstGeom prst="rect">
            <a:avLst/>
          </a:prstGeom>
          <a:solidFill>
            <a:srgbClr val="FFC000"/>
          </a:solidFill>
        </p:spPr>
        <p:txBody>
          <a:bodyPr wrap="square">
            <a:spAutoFit/>
          </a:bodyPr>
          <a:lstStyle/>
          <a:p>
            <a:pPr lvl="0" algn="just">
              <a:lnSpc>
                <a:spcPct val="107000"/>
              </a:lnSpc>
              <a:spcAft>
                <a:spcPts val="800"/>
              </a:spcAft>
            </a:pPr>
            <a:r>
              <a:rPr lang="it-IT">
                <a:latin typeface="Book Antiqua" panose="02040602050305030304" pitchFamily="18" charset="0"/>
                <a:ea typeface="Calibri" panose="020F0502020204030204" pitchFamily="34" charset="0"/>
                <a:cs typeface="Times New Roman" panose="02020603050405020304" pitchFamily="18" charset="0"/>
              </a:rPr>
              <a:t>7</a:t>
            </a:r>
            <a:r>
              <a:rPr lang="it-IT" sz="2400">
                <a:latin typeface="Book Antiqua" panose="02040602050305030304" pitchFamily="18" charset="0"/>
                <a:ea typeface="Calibri" panose="020F0502020204030204" pitchFamily="34" charset="0"/>
                <a:cs typeface="Times New Roman" panose="02020603050405020304" pitchFamily="18" charset="0"/>
              </a:rPr>
              <a:t>. </a:t>
            </a:r>
            <a:r>
              <a:rPr lang="it-IT" sz="2400" b="1">
                <a:solidFill>
                  <a:srgbClr val="0070C0"/>
                </a:solidFill>
                <a:effectLst/>
                <a:latin typeface="Book Antiqua" panose="02040602050305030304" pitchFamily="18" charset="0"/>
                <a:ea typeface="Calibri" panose="020F0502020204030204" pitchFamily="34" charset="0"/>
                <a:cs typeface="Times New Roman" panose="02020603050405020304" pitchFamily="18" charset="0"/>
              </a:rPr>
              <a:t>CENTRALE ELETTRICA</a:t>
            </a:r>
            <a:r>
              <a:rPr lang="it-IT" sz="2400">
                <a:effectLst/>
                <a:latin typeface="Book Antiqua" panose="02040602050305030304" pitchFamily="18" charset="0"/>
                <a:ea typeface="Calibri" panose="020F0502020204030204" pitchFamily="34" charset="0"/>
                <a:cs typeface="Times New Roman" panose="02020603050405020304" pitchFamily="18" charset="0"/>
              </a:rPr>
              <a:t>; mentre per l’acqua potabile e il gas la Città del Vaticano si provvede dall’estero (cioè dall’Italia), per l’energia elettrica dispone di una centrale interna.</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2400">
                <a:effectLst/>
                <a:latin typeface="Book Antiqua" panose="02040602050305030304" pitchFamily="18" charset="0"/>
                <a:ea typeface="Calibri" panose="020F0502020204030204" pitchFamily="34" charset="0"/>
                <a:cs typeface="Times New Roman" panose="02020603050405020304" pitchFamily="18" charset="0"/>
              </a:rPr>
              <a:t> </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r>
              <a:rPr lang="it-IT" sz="2400">
                <a:effectLst/>
                <a:latin typeface="Book Antiqua" panose="02040602050305030304" pitchFamily="18" charset="0"/>
                <a:ea typeface="Calibri" panose="020F0502020204030204" pitchFamily="34" charset="0"/>
                <a:cs typeface="Times New Roman" panose="02020603050405020304" pitchFamily="18" charset="0"/>
              </a:rPr>
              <a:t>8.  </a:t>
            </a:r>
            <a:r>
              <a:rPr lang="it-IT" sz="2400" b="1">
                <a:solidFill>
                  <a:srgbClr val="0070C0"/>
                </a:solidFill>
                <a:effectLst/>
                <a:latin typeface="Book Antiqua" panose="02040602050305030304" pitchFamily="18" charset="0"/>
                <a:ea typeface="Calibri" panose="020F0502020204030204" pitchFamily="34" charset="0"/>
                <a:cs typeface="Times New Roman" panose="02020603050405020304" pitchFamily="18" charset="0"/>
              </a:rPr>
              <a:t>ABITAZIONI DEGLI IMPIEGATI</a:t>
            </a:r>
            <a:endParaRPr lang="it-IT" sz="24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2400">
                <a:effectLst/>
                <a:latin typeface="Book Antiqua" panose="02040602050305030304" pitchFamily="18" charset="0"/>
                <a:ea typeface="Calibri" panose="020F0502020204030204" pitchFamily="34" charset="0"/>
                <a:cs typeface="Times New Roman" panose="02020603050405020304" pitchFamily="18" charset="0"/>
              </a:rPr>
              <a:t> </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r>
              <a:rPr lang="it-IT" sz="2400">
                <a:effectLst/>
                <a:latin typeface="Book Antiqua" panose="02040602050305030304" pitchFamily="18" charset="0"/>
                <a:ea typeface="Calibri" panose="020F0502020204030204" pitchFamily="34" charset="0"/>
                <a:cs typeface="Times New Roman" panose="02020603050405020304" pitchFamily="18" charset="0"/>
              </a:rPr>
              <a:t>9.  </a:t>
            </a:r>
            <a:r>
              <a:rPr lang="it-IT" sz="2400" b="1">
                <a:solidFill>
                  <a:srgbClr val="0070C0"/>
                </a:solidFill>
                <a:effectLst/>
                <a:latin typeface="Book Antiqua" panose="02040602050305030304" pitchFamily="18" charset="0"/>
                <a:ea typeface="Calibri" panose="020F0502020204030204" pitchFamily="34" charset="0"/>
                <a:cs typeface="Times New Roman" panose="02020603050405020304" pitchFamily="18" charset="0"/>
              </a:rPr>
              <a:t>AUTOPARCO E OFFICINE</a:t>
            </a:r>
            <a:r>
              <a:rPr lang="it-IT" sz="2400">
                <a:effectLst/>
                <a:latin typeface="Book Antiqua" panose="02040602050305030304" pitchFamily="18" charset="0"/>
                <a:ea typeface="Calibri" panose="020F0502020204030204" pitchFamily="34" charset="0"/>
                <a:cs typeface="Times New Roman" panose="02020603050405020304" pitchFamily="18" charset="0"/>
              </a:rPr>
              <a:t>; la targa automobilistica è S C V (Stato della Città del Vaticano).</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2400">
                <a:effectLst/>
                <a:latin typeface="Book Antiqua" panose="02040602050305030304" pitchFamily="18" charset="0"/>
                <a:ea typeface="Calibri" panose="020F0502020204030204" pitchFamily="34" charset="0"/>
                <a:cs typeface="Times New Roman" panose="02020603050405020304" pitchFamily="18" charset="0"/>
              </a:rPr>
              <a:t> </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r>
              <a:rPr lang="it-IT" sz="2400">
                <a:effectLst/>
                <a:latin typeface="Book Antiqua" panose="02040602050305030304" pitchFamily="18" charset="0"/>
                <a:ea typeface="Calibri" panose="020F0502020204030204" pitchFamily="34" charset="0"/>
                <a:cs typeface="Times New Roman" panose="02020603050405020304" pitchFamily="18" charset="0"/>
              </a:rPr>
              <a:t>10.  </a:t>
            </a:r>
            <a:r>
              <a:rPr lang="it-IT" sz="2400" b="1">
                <a:solidFill>
                  <a:srgbClr val="0070C0"/>
                </a:solidFill>
                <a:effectLst/>
                <a:latin typeface="Book Antiqua" panose="02040602050305030304" pitchFamily="18" charset="0"/>
                <a:ea typeface="Calibri" panose="020F0502020204030204" pitchFamily="34" charset="0"/>
                <a:cs typeface="Times New Roman" panose="02020603050405020304" pitchFamily="18" charset="0"/>
              </a:rPr>
              <a:t>BIBLIOTECA</a:t>
            </a:r>
            <a:r>
              <a:rPr lang="it-IT" sz="2400">
                <a:effectLst/>
                <a:latin typeface="Book Antiqua" panose="02040602050305030304" pitchFamily="18" charset="0"/>
                <a:ea typeface="Calibri" panose="020F0502020204030204" pitchFamily="34" charset="0"/>
                <a:cs typeface="Times New Roman" panose="02020603050405020304" pitchFamily="18" charset="0"/>
              </a:rPr>
              <a:t>; vi sono custoditi oltre mezzo milione di volumi, 60000 codici e 70000 incunaboli. Vi si trovano una Bibbia del IV secolo ed il Canzoniere autografo del Petrarca,</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4302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63730">
              <a:srgbClr val="FFFF00"/>
            </a:gs>
            <a:gs pos="0">
              <a:srgbClr val="FFFF00"/>
            </a:gs>
            <a:gs pos="35000">
              <a:schemeClr val="accent6">
                <a:lumMod val="0"/>
                <a:lumOff val="100000"/>
              </a:schemeClr>
            </a:gs>
            <a:gs pos="100000">
              <a:srgbClr val="FFFF00"/>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2AF76E8-B309-41D5-BACD-D88188492954}"/>
              </a:ext>
            </a:extLst>
          </p:cNvPr>
          <p:cNvSpPr>
            <a:spLocks noGrp="1"/>
          </p:cNvSpPr>
          <p:nvPr>
            <p:ph idx="1"/>
          </p:nvPr>
        </p:nvSpPr>
        <p:spPr>
          <a:xfrm>
            <a:off x="1864043" y="1006434"/>
            <a:ext cx="9616818" cy="4298867"/>
          </a:xfrm>
          <a:solidFill>
            <a:srgbClr val="FFC000"/>
          </a:solidFill>
        </p:spPr>
        <p:txBody>
          <a:bodyPr>
            <a:normAutofit fontScale="85000" lnSpcReduction="20000"/>
          </a:bodyPr>
          <a:lstStyle/>
          <a:p>
            <a:pPr marL="0" indent="0">
              <a:buNone/>
            </a:pPr>
            <a:endParaRPr lang="it-IT" sz="2400" dirty="0">
              <a:effectLst/>
              <a:latin typeface="Book Antiqua" panose="02040602050305030304" pitchFamily="18" charset="0"/>
              <a:ea typeface="Calibri" panose="020F0502020204030204" pitchFamily="34" charset="0"/>
              <a:cs typeface="Times New Roman" panose="02020603050405020304" pitchFamily="18" charset="0"/>
            </a:endParaRPr>
          </a:p>
          <a:p>
            <a:pPr marL="0" lvl="0" indent="0" algn="just">
              <a:lnSpc>
                <a:spcPct val="107000"/>
              </a:lnSpc>
              <a:spcAft>
                <a:spcPts val="800"/>
              </a:spcAft>
              <a:buNone/>
            </a:pPr>
            <a:r>
              <a:rPr lang="it-IT" sz="2400">
                <a:effectLst/>
                <a:latin typeface="Book Antiqua" panose="02040602050305030304" pitchFamily="18" charset="0"/>
                <a:ea typeface="Calibri" panose="020F0502020204030204" pitchFamily="34" charset="0"/>
                <a:cs typeface="Times New Roman" panose="02020603050405020304" pitchFamily="18" charset="0"/>
              </a:rPr>
              <a:t>11. </a:t>
            </a:r>
            <a:r>
              <a:rPr lang="it-IT" sz="2600" b="1">
                <a:solidFill>
                  <a:srgbClr val="0070C0"/>
                </a:solidFill>
                <a:effectLst/>
                <a:latin typeface="Book Antiqua" panose="02040602050305030304" pitchFamily="18" charset="0"/>
                <a:ea typeface="Calibri" panose="020F0502020204030204" pitchFamily="34" charset="0"/>
                <a:cs typeface="Times New Roman" panose="02020603050405020304" pitchFamily="18" charset="0"/>
              </a:rPr>
              <a:t>CORTILE DEL BELVEDERE</a:t>
            </a:r>
            <a:endParaRPr lang="it-IT" sz="26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buNone/>
            </a:pPr>
            <a:r>
              <a:rPr lang="it-IT" sz="2600">
                <a:effectLst/>
                <a:latin typeface="Book Antiqua" panose="02040602050305030304" pitchFamily="18" charset="0"/>
                <a:ea typeface="Calibri" panose="020F0502020204030204" pitchFamily="34" charset="0"/>
                <a:cs typeface="Times New Roman" panose="02020603050405020304" pitchFamily="18" charset="0"/>
              </a:rPr>
              <a:t>12. </a:t>
            </a:r>
            <a:r>
              <a:rPr lang="it-IT" sz="2600" b="1">
                <a:solidFill>
                  <a:srgbClr val="0070C0"/>
                </a:solidFill>
                <a:effectLst/>
                <a:latin typeface="Book Antiqua" panose="02040602050305030304" pitchFamily="18" charset="0"/>
                <a:ea typeface="Calibri" panose="020F0502020204030204" pitchFamily="34" charset="0"/>
                <a:cs typeface="Times New Roman" panose="02020603050405020304" pitchFamily="18" charset="0"/>
              </a:rPr>
              <a:t>CORTILE DELLA PIGNA</a:t>
            </a:r>
            <a:endParaRPr lang="it-IT" sz="26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None/>
            </a:pPr>
            <a:r>
              <a:rPr lang="it-IT" sz="2600">
                <a:effectLst/>
                <a:latin typeface="Book Antiqua" panose="02040602050305030304" pitchFamily="18" charset="0"/>
                <a:ea typeface="Calibri" panose="020F0502020204030204" pitchFamily="34" charset="0"/>
                <a:cs typeface="Times New Roman" panose="02020603050405020304" pitchFamily="18" charset="0"/>
              </a:rPr>
              <a:t>13. </a:t>
            </a:r>
            <a:r>
              <a:rPr lang="it-IT" sz="2600" b="1">
                <a:solidFill>
                  <a:srgbClr val="0070C0"/>
                </a:solidFill>
                <a:effectLst/>
                <a:latin typeface="Book Antiqua" panose="02040602050305030304" pitchFamily="18" charset="0"/>
                <a:ea typeface="Calibri" panose="020F0502020204030204" pitchFamily="34" charset="0"/>
                <a:cs typeface="Times New Roman" panose="02020603050405020304" pitchFamily="18" charset="0"/>
              </a:rPr>
              <a:t>PINACOTECA VATICANA</a:t>
            </a:r>
            <a:r>
              <a:rPr lang="it-IT" sz="2600">
                <a:effectLst/>
                <a:latin typeface="Book Antiqua" panose="02040602050305030304" pitchFamily="18" charset="0"/>
                <a:ea typeface="Calibri" panose="020F0502020204030204" pitchFamily="34" charset="0"/>
                <a:cs typeface="Times New Roman" panose="02020603050405020304" pitchFamily="18" charset="0"/>
              </a:rPr>
              <a:t>; è una delle più importanti gallerie d’arte del mondo. Vi si trovano capolavori di Giotto, Beato Angelico, Raffaello, Leonardo, Caravaggio.</a:t>
            </a:r>
            <a:endParaRPr lang="it-IT" sz="260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None/>
            </a:pPr>
            <a:r>
              <a:rPr lang="it-IT" sz="2600">
                <a:effectLst/>
                <a:latin typeface="Book Antiqua" panose="02040602050305030304" pitchFamily="18" charset="0"/>
                <a:ea typeface="Calibri" panose="020F0502020204030204" pitchFamily="34" charset="0"/>
                <a:cs typeface="Times New Roman" panose="02020603050405020304" pitchFamily="18" charset="0"/>
              </a:rPr>
              <a:t>14. </a:t>
            </a:r>
            <a:r>
              <a:rPr lang="it-IT" sz="2600" b="1">
                <a:solidFill>
                  <a:srgbClr val="0070C0"/>
                </a:solidFill>
                <a:effectLst/>
                <a:latin typeface="Book Antiqua" panose="02040602050305030304" pitchFamily="18" charset="0"/>
                <a:ea typeface="Calibri" panose="020F0502020204030204" pitchFamily="34" charset="0"/>
                <a:cs typeface="Times New Roman" panose="02020603050405020304" pitchFamily="18" charset="0"/>
              </a:rPr>
              <a:t>MUSEI;</a:t>
            </a:r>
            <a:r>
              <a:rPr lang="it-IT" sz="2600">
                <a:effectLst/>
                <a:latin typeface="Book Antiqua" panose="02040602050305030304" pitchFamily="18" charset="0"/>
                <a:ea typeface="Calibri" panose="020F0502020204030204" pitchFamily="34" charset="0"/>
                <a:cs typeface="Times New Roman" panose="02020603050405020304" pitchFamily="18" charset="0"/>
              </a:rPr>
              <a:t> i musei vaticano costituiscono la più ricca raccolta di antichità che esista al mondo; si dividono in diverse raccolte: Museo Pio-Clementino e Museo Chiaromanti, di antichità classiche, Museo etrusco, Museo egizio, Museo Cristiano, Gallerie dei Candelabri, degli Arazzi e delle Carte Geografiche, Stanze di Raffaello, Appartamenti Borgia.</a:t>
            </a:r>
            <a:endParaRPr lang="it-IT" sz="26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dirty="0"/>
          </a:p>
        </p:txBody>
      </p:sp>
    </p:spTree>
    <p:extLst>
      <p:ext uri="{BB962C8B-B14F-4D97-AF65-F5344CB8AC3E}">
        <p14:creationId xmlns:p14="http://schemas.microsoft.com/office/powerpoint/2010/main" val="25285195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63730">
              <a:srgbClr val="FFFF00"/>
            </a:gs>
            <a:gs pos="0">
              <a:srgbClr val="FFFF00"/>
            </a:gs>
            <a:gs pos="35000">
              <a:schemeClr val="accent6">
                <a:lumMod val="0"/>
                <a:lumOff val="100000"/>
              </a:schemeClr>
            </a:gs>
            <a:gs pos="100000">
              <a:srgbClr val="FFFF00"/>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2AF76E8-B309-41D5-BACD-D88188492954}"/>
              </a:ext>
            </a:extLst>
          </p:cNvPr>
          <p:cNvSpPr>
            <a:spLocks noGrp="1"/>
          </p:cNvSpPr>
          <p:nvPr>
            <p:ph idx="1"/>
          </p:nvPr>
        </p:nvSpPr>
        <p:spPr>
          <a:xfrm>
            <a:off x="1887794" y="1279566"/>
            <a:ext cx="9616818" cy="4298867"/>
          </a:xfrm>
          <a:solidFill>
            <a:srgbClr val="FFC000"/>
          </a:solidFill>
        </p:spPr>
        <p:txBody>
          <a:bodyPr>
            <a:normAutofit lnSpcReduction="10000"/>
          </a:bodyPr>
          <a:lstStyle/>
          <a:p>
            <a:pPr marL="0" indent="0">
              <a:buNone/>
            </a:pPr>
            <a:endParaRPr lang="it-IT" sz="2400" dirty="0">
              <a:effectLst/>
              <a:latin typeface="Book Antiqua" panose="02040602050305030304" pitchFamily="18" charset="0"/>
              <a:ea typeface="Calibri" panose="020F0502020204030204" pitchFamily="34" charset="0"/>
              <a:cs typeface="Times New Roman" panose="02020603050405020304" pitchFamily="18" charset="0"/>
            </a:endParaRPr>
          </a:p>
          <a:p>
            <a:pPr marL="0" lvl="0" indent="0" algn="just">
              <a:lnSpc>
                <a:spcPct val="107000"/>
              </a:lnSpc>
              <a:spcAft>
                <a:spcPts val="800"/>
              </a:spcAft>
              <a:buNone/>
            </a:pPr>
            <a:r>
              <a:rPr lang="it-IT" sz="2400">
                <a:effectLst/>
                <a:latin typeface="Book Antiqua" panose="02040602050305030304" pitchFamily="18" charset="0"/>
                <a:ea typeface="Calibri" panose="020F0502020204030204" pitchFamily="34" charset="0"/>
                <a:cs typeface="Times New Roman" panose="02020603050405020304" pitchFamily="18" charset="0"/>
              </a:rPr>
              <a:t>15. </a:t>
            </a:r>
            <a:r>
              <a:rPr lang="it-IT" sz="2400" b="1">
                <a:solidFill>
                  <a:srgbClr val="0070C0"/>
                </a:solidFill>
                <a:effectLst/>
                <a:latin typeface="Book Antiqua" panose="02040602050305030304" pitchFamily="18" charset="0"/>
                <a:ea typeface="Calibri" panose="020F0502020204030204" pitchFamily="34" charset="0"/>
                <a:cs typeface="Times New Roman" panose="02020603050405020304" pitchFamily="18" charset="0"/>
              </a:rPr>
              <a:t>ACCADEMIA DELLE  SCIENZE</a:t>
            </a:r>
            <a:endParaRPr lang="it-IT" sz="24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None/>
            </a:pPr>
            <a:r>
              <a:rPr lang="it-IT" sz="2400">
                <a:effectLst/>
                <a:latin typeface="Book Antiqua" panose="02040602050305030304" pitchFamily="18" charset="0"/>
                <a:ea typeface="Calibri" panose="020F0502020204030204" pitchFamily="34" charset="0"/>
                <a:cs typeface="Times New Roman" panose="02020603050405020304" pitchFamily="18" charset="0"/>
              </a:rPr>
              <a:t>16. </a:t>
            </a:r>
            <a:r>
              <a:rPr lang="it-IT" sz="2400" b="1">
                <a:solidFill>
                  <a:srgbClr val="0070C0"/>
                </a:solidFill>
                <a:effectLst/>
                <a:latin typeface="Book Antiqua" panose="02040602050305030304" pitchFamily="18" charset="0"/>
                <a:ea typeface="Calibri" panose="020F0502020204030204" pitchFamily="34" charset="0"/>
                <a:cs typeface="Times New Roman" panose="02020603050405020304" pitchFamily="18" charset="0"/>
              </a:rPr>
              <a:t>OSSERVATORIO ASTRONOMICO</a:t>
            </a:r>
            <a:endParaRPr lang="it-IT" sz="24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None/>
            </a:pPr>
            <a:r>
              <a:rPr lang="it-IT" sz="2400">
                <a:effectLst/>
                <a:latin typeface="Book Antiqua" panose="02040602050305030304" pitchFamily="18" charset="0"/>
                <a:ea typeface="Calibri" panose="020F0502020204030204" pitchFamily="34" charset="0"/>
                <a:cs typeface="Times New Roman" panose="02020603050405020304" pitchFamily="18" charset="0"/>
              </a:rPr>
              <a:t>17. </a:t>
            </a:r>
            <a:r>
              <a:rPr lang="it-IT" sz="2400" b="1">
                <a:solidFill>
                  <a:srgbClr val="0070C0"/>
                </a:solidFill>
                <a:effectLst/>
                <a:latin typeface="Book Antiqua" panose="02040602050305030304" pitchFamily="18" charset="0"/>
                <a:ea typeface="Calibri" panose="020F0502020204030204" pitchFamily="34" charset="0"/>
                <a:cs typeface="Times New Roman" panose="02020603050405020304" pitchFamily="18" charset="0"/>
              </a:rPr>
              <a:t>GIARDINI VATICANI </a:t>
            </a:r>
            <a:endParaRPr lang="it-IT" sz="24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None/>
            </a:pPr>
            <a:r>
              <a:rPr lang="it-IT" sz="2400">
                <a:effectLst/>
                <a:latin typeface="Book Antiqua" panose="02040602050305030304" pitchFamily="18" charset="0"/>
                <a:ea typeface="Calibri" panose="020F0502020204030204" pitchFamily="34" charset="0"/>
                <a:cs typeface="Times New Roman" panose="02020603050405020304" pitchFamily="18" charset="0"/>
              </a:rPr>
              <a:t>18. </a:t>
            </a:r>
            <a:r>
              <a:rPr lang="it-IT" sz="2400" b="1">
                <a:solidFill>
                  <a:srgbClr val="0070C0"/>
                </a:solidFill>
                <a:effectLst/>
                <a:latin typeface="Book Antiqua" panose="02040602050305030304" pitchFamily="18" charset="0"/>
                <a:ea typeface="Calibri" panose="020F0502020204030204" pitchFamily="34" charset="0"/>
                <a:cs typeface="Times New Roman" panose="02020603050405020304" pitchFamily="18" charset="0"/>
              </a:rPr>
              <a:t>PALAZZO DEL GOVERNATORE CIVILE</a:t>
            </a:r>
            <a:r>
              <a:rPr lang="it-IT" sz="2400">
                <a:effectLst/>
                <a:latin typeface="Book Antiqua" panose="02040602050305030304" pitchFamily="18" charset="0"/>
                <a:ea typeface="Calibri" panose="020F0502020204030204" pitchFamily="34" charset="0"/>
                <a:cs typeface="Times New Roman" panose="02020603050405020304" pitchFamily="18" charset="0"/>
              </a:rPr>
              <a:t>, cioè della persona designata dal Papa per governare il piccolo stato. </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None/>
            </a:pPr>
            <a:r>
              <a:rPr lang="it-IT" sz="2400">
                <a:effectLst/>
                <a:latin typeface="Book Antiqua" panose="02040602050305030304" pitchFamily="18" charset="0"/>
                <a:ea typeface="Calibri" panose="020F0502020204030204" pitchFamily="34" charset="0"/>
                <a:cs typeface="Times New Roman" panose="02020603050405020304" pitchFamily="18" charset="0"/>
              </a:rPr>
              <a:t>19. </a:t>
            </a:r>
            <a:r>
              <a:rPr lang="it-IT" sz="2400" b="1">
                <a:solidFill>
                  <a:srgbClr val="0070C0"/>
                </a:solidFill>
                <a:effectLst/>
                <a:latin typeface="Book Antiqua" panose="02040602050305030304" pitchFamily="18" charset="0"/>
                <a:ea typeface="Calibri" panose="020F0502020204030204" pitchFamily="34" charset="0"/>
                <a:cs typeface="Times New Roman" panose="02020603050405020304" pitchFamily="18" charset="0"/>
              </a:rPr>
              <a:t>CHIESA DI SANT’ANNA</a:t>
            </a:r>
            <a:r>
              <a:rPr lang="it-IT" sz="2400">
                <a:effectLst/>
                <a:latin typeface="Book Antiqua" panose="02040602050305030304" pitchFamily="18" charset="0"/>
                <a:ea typeface="Calibri" panose="020F0502020204030204" pitchFamily="34" charset="0"/>
                <a:cs typeface="Times New Roman" panose="02020603050405020304" pitchFamily="18" charset="0"/>
              </a:rPr>
              <a:t>; è la chiesa parrocchiale dei cittadini del piccolo Stato.</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None/>
            </a:pPr>
            <a:endParaRPr lang="it-IT" dirty="0"/>
          </a:p>
        </p:txBody>
      </p:sp>
    </p:spTree>
    <p:extLst>
      <p:ext uri="{BB962C8B-B14F-4D97-AF65-F5344CB8AC3E}">
        <p14:creationId xmlns:p14="http://schemas.microsoft.com/office/powerpoint/2010/main" val="211954938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63730">
              <a:srgbClr val="FFFF00"/>
            </a:gs>
            <a:gs pos="0">
              <a:srgbClr val="FFFF00"/>
            </a:gs>
            <a:gs pos="35000">
              <a:schemeClr val="accent6">
                <a:lumMod val="0"/>
                <a:lumOff val="100000"/>
              </a:schemeClr>
            </a:gs>
            <a:gs pos="100000">
              <a:srgbClr val="FFFF00"/>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2AF76E8-B309-41D5-BACD-D88188492954}"/>
              </a:ext>
            </a:extLst>
          </p:cNvPr>
          <p:cNvSpPr>
            <a:spLocks noGrp="1"/>
          </p:cNvSpPr>
          <p:nvPr>
            <p:ph idx="1"/>
          </p:nvPr>
        </p:nvSpPr>
        <p:spPr>
          <a:xfrm>
            <a:off x="1757549" y="665018"/>
            <a:ext cx="9747064" cy="5783283"/>
          </a:xfrm>
          <a:solidFill>
            <a:srgbClr val="FFC000"/>
          </a:solidFill>
        </p:spPr>
        <p:txBody>
          <a:bodyPr>
            <a:normAutofit/>
          </a:bodyPr>
          <a:lstStyle/>
          <a:p>
            <a:pPr marL="0" indent="0">
              <a:buNone/>
            </a:pPr>
            <a:endParaRPr lang="it-IT" sz="2400" dirty="0">
              <a:effectLst/>
              <a:latin typeface="Book Antiqua" panose="02040602050305030304" pitchFamily="18" charset="0"/>
              <a:ea typeface="Calibri" panose="020F0502020204030204" pitchFamily="34" charset="0"/>
              <a:cs typeface="Times New Roman" panose="02020603050405020304" pitchFamily="18" charset="0"/>
            </a:endParaRPr>
          </a:p>
          <a:p>
            <a:pPr marL="0" lvl="0" indent="0" algn="just">
              <a:lnSpc>
                <a:spcPct val="107000"/>
              </a:lnSpc>
              <a:spcAft>
                <a:spcPts val="800"/>
              </a:spcAft>
              <a:buNone/>
            </a:pPr>
            <a:endParaRPr lang="it-IT" dirty="0"/>
          </a:p>
        </p:txBody>
      </p:sp>
      <p:pic>
        <p:nvPicPr>
          <p:cNvPr id="4" name="Immagine 3">
            <a:extLst>
              <a:ext uri="{FF2B5EF4-FFF2-40B4-BE49-F238E27FC236}">
                <a16:creationId xmlns:a16="http://schemas.microsoft.com/office/drawing/2014/main" id="{19681D43-F1C9-4A3A-AC2E-B06C75622C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0971" y="1068779"/>
            <a:ext cx="4891300" cy="4720442"/>
          </a:xfrm>
          <a:prstGeom prst="rect">
            <a:avLst/>
          </a:prstGeom>
        </p:spPr>
      </p:pic>
      <p:graphicFrame>
        <p:nvGraphicFramePr>
          <p:cNvPr id="2" name="Tabella 4">
            <a:extLst>
              <a:ext uri="{FF2B5EF4-FFF2-40B4-BE49-F238E27FC236}">
                <a16:creationId xmlns:a16="http://schemas.microsoft.com/office/drawing/2014/main" id="{9BC27FD1-E394-4419-B273-F546E6585064}"/>
              </a:ext>
            </a:extLst>
          </p:cNvPr>
          <p:cNvGraphicFramePr>
            <a:graphicFrameLocks noGrp="1"/>
          </p:cNvGraphicFramePr>
          <p:nvPr>
            <p:extLst>
              <p:ext uri="{D42A27DB-BD31-4B8C-83A1-F6EECF244321}">
                <p14:modId xmlns:p14="http://schemas.microsoft.com/office/powerpoint/2010/main" val="1320846102"/>
              </p:ext>
            </p:extLst>
          </p:nvPr>
        </p:nvGraphicFramePr>
        <p:xfrm>
          <a:off x="2470068" y="2517568"/>
          <a:ext cx="2755075" cy="1151907"/>
        </p:xfrm>
        <a:graphic>
          <a:graphicData uri="http://schemas.openxmlformats.org/drawingml/2006/table">
            <a:tbl>
              <a:tblPr firstRow="1" bandRow="1">
                <a:tableStyleId>{5C22544A-7EE6-4342-B048-85BDC9FD1C3A}</a:tableStyleId>
              </a:tblPr>
              <a:tblGrid>
                <a:gridCol w="2755075">
                  <a:extLst>
                    <a:ext uri="{9D8B030D-6E8A-4147-A177-3AD203B41FA5}">
                      <a16:colId xmlns:a16="http://schemas.microsoft.com/office/drawing/2014/main" val="2051596889"/>
                    </a:ext>
                  </a:extLst>
                </a:gridCol>
              </a:tblGrid>
              <a:tr h="1151907">
                <a:tc>
                  <a:txBody>
                    <a:bodyPr/>
                    <a:lstStyle/>
                    <a:p>
                      <a:r>
                        <a:rPr lang="it-IT" sz="2000"/>
                        <a:t>I CONFINI DELLO STATO DELLA CITTA’ DEL VATICANO</a:t>
                      </a:r>
                    </a:p>
                  </a:txBody>
                  <a:tcPr>
                    <a:solidFill>
                      <a:schemeClr val="accent2"/>
                    </a:solidFill>
                  </a:tcPr>
                </a:tc>
                <a:extLst>
                  <a:ext uri="{0D108BD9-81ED-4DB2-BD59-A6C34878D82A}">
                    <a16:rowId xmlns:a16="http://schemas.microsoft.com/office/drawing/2014/main" val="3331079108"/>
                  </a:ext>
                </a:extLst>
              </a:tr>
            </a:tbl>
          </a:graphicData>
        </a:graphic>
      </p:graphicFrame>
    </p:spTree>
    <p:extLst>
      <p:ext uri="{BB962C8B-B14F-4D97-AF65-F5344CB8AC3E}">
        <p14:creationId xmlns:p14="http://schemas.microsoft.com/office/powerpoint/2010/main" val="1535048831"/>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63730">
              <a:srgbClr val="FFFF00"/>
            </a:gs>
            <a:gs pos="0">
              <a:srgbClr val="FFFF00"/>
            </a:gs>
            <a:gs pos="35000">
              <a:schemeClr val="accent6">
                <a:lumMod val="0"/>
                <a:lumOff val="100000"/>
              </a:schemeClr>
            </a:gs>
            <a:gs pos="100000">
              <a:srgbClr val="FFFF00"/>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2AF76E8-B309-41D5-BACD-D88188492954}"/>
              </a:ext>
            </a:extLst>
          </p:cNvPr>
          <p:cNvSpPr>
            <a:spLocks noGrp="1"/>
          </p:cNvSpPr>
          <p:nvPr>
            <p:ph idx="1"/>
          </p:nvPr>
        </p:nvSpPr>
        <p:spPr>
          <a:xfrm>
            <a:off x="1887794" y="1279566"/>
            <a:ext cx="9616818" cy="4298867"/>
          </a:xfrm>
          <a:solidFill>
            <a:srgbClr val="FFC000"/>
          </a:solidFill>
        </p:spPr>
        <p:txBody>
          <a:bodyPr>
            <a:normAutofit/>
          </a:bodyPr>
          <a:lstStyle/>
          <a:p>
            <a:pPr marL="0" indent="0">
              <a:buNone/>
            </a:pPr>
            <a:endParaRPr lang="it-IT" sz="2400" dirty="0">
              <a:effectLst/>
              <a:latin typeface="Book Antiqua" panose="02040602050305030304" pitchFamily="18" charset="0"/>
              <a:ea typeface="Calibri" panose="020F0502020204030204" pitchFamily="34" charset="0"/>
              <a:cs typeface="Times New Roman" panose="02020603050405020304" pitchFamily="18" charset="0"/>
            </a:endParaRPr>
          </a:p>
          <a:p>
            <a:pPr marL="0" lvl="0" indent="0" algn="just">
              <a:lnSpc>
                <a:spcPct val="107000"/>
              </a:lnSpc>
              <a:spcAft>
                <a:spcPts val="800"/>
              </a:spcAft>
              <a:buNone/>
            </a:pPr>
            <a:r>
              <a:rPr lang="it-IT" sz="1800">
                <a:effectLst/>
                <a:latin typeface="Book Antiqua" panose="02040602050305030304" pitchFamily="18" charset="0"/>
                <a:ea typeface="Calibri" panose="020F0502020204030204" pitchFamily="34" charset="0"/>
                <a:cs typeface="Times New Roman" panose="02020603050405020304" pitchFamily="18" charset="0"/>
              </a:rPr>
              <a:t>20.  </a:t>
            </a:r>
            <a:r>
              <a:rPr lang="it-IT" sz="2400" b="1">
                <a:solidFill>
                  <a:srgbClr val="0070C0"/>
                </a:solidFill>
                <a:effectLst/>
                <a:latin typeface="Book Antiqua" panose="02040602050305030304" pitchFamily="18" charset="0"/>
                <a:ea typeface="Calibri" panose="020F0502020204030204" pitchFamily="34" charset="0"/>
                <a:cs typeface="Times New Roman" panose="02020603050405020304" pitchFamily="18" charset="0"/>
              </a:rPr>
              <a:t>GROTTA DI LOURDES </a:t>
            </a:r>
            <a:endParaRPr lang="it-IT" sz="24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None/>
            </a:pPr>
            <a:r>
              <a:rPr lang="it-IT" sz="2400">
                <a:effectLst/>
                <a:latin typeface="Book Antiqua" panose="02040602050305030304" pitchFamily="18" charset="0"/>
                <a:ea typeface="Calibri" panose="020F0502020204030204" pitchFamily="34" charset="0"/>
                <a:cs typeface="Times New Roman" panose="02020603050405020304" pitchFamily="18" charset="0"/>
              </a:rPr>
              <a:t>21. </a:t>
            </a:r>
            <a:r>
              <a:rPr lang="it-IT" sz="2400" b="1">
                <a:solidFill>
                  <a:srgbClr val="0070C0"/>
                </a:solidFill>
                <a:effectLst/>
                <a:latin typeface="Book Antiqua" panose="02040602050305030304" pitchFamily="18" charset="0"/>
                <a:ea typeface="Calibri" panose="020F0502020204030204" pitchFamily="34" charset="0"/>
                <a:cs typeface="Times New Roman" panose="02020603050405020304" pitchFamily="18" charset="0"/>
              </a:rPr>
              <a:t>CAMPO SPORTIVO DELLE GUARDIE SVIZZERE</a:t>
            </a:r>
            <a:endParaRPr lang="it-IT" sz="24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None/>
            </a:pPr>
            <a:r>
              <a:rPr lang="it-IT" sz="2400">
                <a:effectLst/>
                <a:latin typeface="Book Antiqua" panose="02040602050305030304" pitchFamily="18" charset="0"/>
                <a:ea typeface="Calibri" panose="020F0502020204030204" pitchFamily="34" charset="0"/>
                <a:cs typeface="Times New Roman" panose="02020603050405020304" pitchFamily="18" charset="0"/>
              </a:rPr>
              <a:t>22. </a:t>
            </a:r>
            <a:r>
              <a:rPr lang="it-IT" sz="2400" b="1">
                <a:solidFill>
                  <a:srgbClr val="0070C0"/>
                </a:solidFill>
                <a:effectLst/>
                <a:latin typeface="Book Antiqua" panose="02040602050305030304" pitchFamily="18" charset="0"/>
                <a:ea typeface="Calibri" panose="020F0502020204030204" pitchFamily="34" charset="0"/>
                <a:cs typeface="Times New Roman" panose="02020603050405020304" pitchFamily="18" charset="0"/>
              </a:rPr>
              <a:t>MURA ROMANE </a:t>
            </a:r>
            <a:endParaRPr lang="it-IT" sz="24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None/>
            </a:pPr>
            <a:r>
              <a:rPr lang="it-IT" sz="2400">
                <a:effectLst/>
                <a:latin typeface="Book Antiqua" panose="02040602050305030304" pitchFamily="18" charset="0"/>
                <a:ea typeface="Calibri" panose="020F0502020204030204" pitchFamily="34" charset="0"/>
                <a:cs typeface="Times New Roman" panose="02020603050405020304" pitchFamily="18" charset="0"/>
              </a:rPr>
              <a:t>23.</a:t>
            </a:r>
            <a:r>
              <a:rPr lang="it-IT" sz="2400" b="1">
                <a:solidFill>
                  <a:srgbClr val="0070C0"/>
                </a:solidFill>
                <a:effectLst/>
                <a:latin typeface="Book Antiqua" panose="02040602050305030304" pitchFamily="18" charset="0"/>
                <a:ea typeface="Calibri" panose="020F0502020204030204" pitchFamily="34" charset="0"/>
                <a:cs typeface="Times New Roman" panose="02020603050405020304" pitchFamily="18" charset="0"/>
              </a:rPr>
              <a:t>STAZIONE RADIO VATICANA</a:t>
            </a:r>
            <a:r>
              <a:rPr lang="it-IT" sz="2400">
                <a:effectLst/>
                <a:latin typeface="Book Antiqua" panose="02040602050305030304" pitchFamily="18" charset="0"/>
                <a:ea typeface="Calibri" panose="020F0502020204030204" pitchFamily="34" charset="0"/>
                <a:cs typeface="Times New Roman" panose="02020603050405020304" pitchFamily="18" charset="0"/>
              </a:rPr>
              <a:t>; è una delle più potenti d’Europa; trasmette messaggi e programmi diretti a tutto il mondo cattolico e perciò in numerosissime lingue.</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None/>
            </a:pPr>
            <a:endParaRPr lang="it-IT" dirty="0"/>
          </a:p>
        </p:txBody>
      </p:sp>
    </p:spTree>
    <p:extLst>
      <p:ext uri="{BB962C8B-B14F-4D97-AF65-F5344CB8AC3E}">
        <p14:creationId xmlns:p14="http://schemas.microsoft.com/office/powerpoint/2010/main" val="772401551"/>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theme/theme1.xml><?xml version="1.0" encoding="utf-8"?>
<a:theme xmlns:a="http://schemas.openxmlformats.org/drawingml/2006/main" name="Filo">
  <a:themeElements>
    <a:clrScheme name="Fil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623</TotalTime>
  <Words>1513</Words>
  <Application>Microsoft Office PowerPoint</Application>
  <PresentationFormat>Widescreen</PresentationFormat>
  <Paragraphs>100</Paragraphs>
  <Slides>23</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23</vt:i4>
      </vt:variant>
    </vt:vector>
  </HeadingPairs>
  <TitlesOfParts>
    <vt:vector size="31" baseType="lpstr">
      <vt:lpstr>Arial</vt:lpstr>
      <vt:lpstr>Arial Black</vt:lpstr>
      <vt:lpstr>Bodoni MT Black</vt:lpstr>
      <vt:lpstr>Book Antiqua</vt:lpstr>
      <vt:lpstr>Calibri</vt:lpstr>
      <vt:lpstr>Century Gothic</vt:lpstr>
      <vt:lpstr>Wingdings 3</vt:lpstr>
      <vt:lpstr>Filo</vt:lpstr>
      <vt:lpstr>STATO DEL VATICANO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LOMBARDIA</dc:title>
  <dc:creator>User</dc:creator>
  <cp:lastModifiedBy>User</cp:lastModifiedBy>
  <cp:revision>175</cp:revision>
  <dcterms:created xsi:type="dcterms:W3CDTF">2020-11-22T05:31:09Z</dcterms:created>
  <dcterms:modified xsi:type="dcterms:W3CDTF">2021-03-12T05:38:42Z</dcterms:modified>
</cp:coreProperties>
</file>