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0" r:id="rId1"/>
  </p:sldMasterIdLst>
  <p:notesMasterIdLst>
    <p:notesMasterId r:id="rId13"/>
  </p:notesMasterIdLst>
  <p:sldIdLst>
    <p:sldId id="256" r:id="rId2"/>
    <p:sldId id="311" r:id="rId3"/>
    <p:sldId id="304" r:id="rId4"/>
    <p:sldId id="305" r:id="rId5"/>
    <p:sldId id="313" r:id="rId6"/>
    <p:sldId id="315" r:id="rId7"/>
    <p:sldId id="314" r:id="rId8"/>
    <p:sldId id="306" r:id="rId9"/>
    <p:sldId id="307" r:id="rId10"/>
    <p:sldId id="308" r:id="rId11"/>
    <p:sldId id="30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6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01" y="1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A9096C-619E-4787-B17E-8FA19E87AC06}" type="datetimeFigureOut">
              <a:rPr lang="it-IT" smtClean="0"/>
              <a:t>12/02/2021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0CFA62-A6CA-4066-A456-3AD7F18A6425}" type="slidenum">
              <a:rPr lang="it-IT" smtClean="0"/>
              <a:t>‹N›</a:t>
            </a:fld>
            <a:endParaRPr lang="it-IT"/>
          </a:p>
        </p:txBody>
      </p:sp>
    </p:spTree>
    <p:extLst>
      <p:ext uri="{BB962C8B-B14F-4D97-AF65-F5344CB8AC3E}">
        <p14:creationId xmlns:p14="http://schemas.microsoft.com/office/powerpoint/2010/main" val="1600912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FE45F2C-C0FC-4CEC-98EE-322E615D512F}" type="datetimeFigureOut">
              <a:rPr lang="it-IT" smtClean="0"/>
              <a:t>12/02/2021</a:t>
            </a:fld>
            <a:endParaRPr lang="it-IT"/>
          </a:p>
        </p:txBody>
      </p:sp>
      <p:sp>
        <p:nvSpPr>
          <p:cNvPr id="5" name="Footer Placeholder 4"/>
          <p:cNvSpPr>
            <a:spLocks noGrp="1"/>
          </p:cNvSpPr>
          <p:nvPr>
            <p:ph type="ftr" sz="quarter" idx="11"/>
          </p:nvPr>
        </p:nvSpPr>
        <p:spPr/>
        <p:txBody>
          <a:bodyPr/>
          <a:lstStyle/>
          <a:p>
            <a:endParaRPr lang="it-I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3728176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FE45F2C-C0FC-4CEC-98EE-322E615D512F}" type="datetimeFigureOut">
              <a:rPr lang="it-IT" smtClean="0"/>
              <a:t>12/02/2021</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208354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FE45F2C-C0FC-4CEC-98EE-322E615D512F}" type="datetimeFigureOut">
              <a:rPr lang="it-IT" smtClean="0"/>
              <a:t>12/02/2021</a:t>
            </a:fld>
            <a:endParaRPr lang="it-IT"/>
          </a:p>
        </p:txBody>
      </p:sp>
      <p:sp>
        <p:nvSpPr>
          <p:cNvPr id="5" name="Footer Placeholder 4"/>
          <p:cNvSpPr>
            <a:spLocks noGrp="1"/>
          </p:cNvSpPr>
          <p:nvPr>
            <p:ph type="ftr" sz="quarter" idx="11"/>
          </p:nvPr>
        </p:nvSpPr>
        <p:spPr/>
        <p:txBody>
          <a:bodyPr/>
          <a:lstStyle/>
          <a:p>
            <a:endParaRPr lang="it-I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4788564-9079-4E77-B881-FCC4129B0E1B}" type="slidenum">
              <a:rPr lang="it-IT" smtClean="0"/>
              <a:t>‹N›</a:t>
            </a:fld>
            <a:endParaRPr lang="it-I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97619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FE45F2C-C0FC-4CEC-98EE-322E615D512F}" type="datetimeFigureOut">
              <a:rPr lang="it-IT" smtClean="0"/>
              <a:t>12/02/2021</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171764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FE45F2C-C0FC-4CEC-98EE-322E615D512F}" type="datetimeFigureOut">
              <a:rPr lang="it-IT" smtClean="0"/>
              <a:t>12/02/2021</a:t>
            </a:fld>
            <a:endParaRPr lang="it-IT"/>
          </a:p>
        </p:txBody>
      </p:sp>
      <p:sp>
        <p:nvSpPr>
          <p:cNvPr id="6" name="Footer Placeholder 5"/>
          <p:cNvSpPr>
            <a:spLocks noGrp="1"/>
          </p:cNvSpPr>
          <p:nvPr>
            <p:ph type="ftr" sz="quarter" idx="11"/>
          </p:nvPr>
        </p:nvSpPr>
        <p:spPr/>
        <p:txBody>
          <a:bodyPr/>
          <a:lstStyle/>
          <a:p>
            <a:endParaRPr lang="it-I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4788564-9079-4E77-B881-FCC4129B0E1B}" type="slidenum">
              <a:rPr lang="it-IT" smtClean="0"/>
              <a:t>‹N›</a:t>
            </a:fld>
            <a:endParaRPr lang="it-I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52030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FE45F2C-C0FC-4CEC-98EE-322E615D512F}" type="datetimeFigureOut">
              <a:rPr lang="it-IT" smtClean="0"/>
              <a:t>12/02/2021</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2733601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FE45F2C-C0FC-4CEC-98EE-322E615D512F}" type="datetimeFigureOut">
              <a:rPr lang="it-IT" smtClean="0"/>
              <a:t>12/02/2021</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3648290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FE45F2C-C0FC-4CEC-98EE-322E615D512F}" type="datetimeFigureOut">
              <a:rPr lang="it-IT" smtClean="0"/>
              <a:t>12/02/2021</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3642761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FE45F2C-C0FC-4CEC-98EE-322E615D512F}" type="datetimeFigureOut">
              <a:rPr lang="it-IT" smtClean="0"/>
              <a:t>12/02/2021</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2046914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FE45F2C-C0FC-4CEC-98EE-322E615D512F}" type="datetimeFigureOut">
              <a:rPr lang="it-IT" smtClean="0"/>
              <a:t>12/02/2021</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129252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FE45F2C-C0FC-4CEC-98EE-322E615D512F}" type="datetimeFigureOut">
              <a:rPr lang="it-IT" smtClean="0"/>
              <a:t>12/02/2021</a:t>
            </a:fld>
            <a:endParaRPr lang="it-IT"/>
          </a:p>
        </p:txBody>
      </p:sp>
      <p:sp>
        <p:nvSpPr>
          <p:cNvPr id="6" name="Footer Placeholder 5"/>
          <p:cNvSpPr>
            <a:spLocks noGrp="1"/>
          </p:cNvSpPr>
          <p:nvPr>
            <p:ph type="ftr" sz="quarter" idx="11"/>
          </p:nvPr>
        </p:nvSpPr>
        <p:spPr/>
        <p:txBody>
          <a:bodyPr/>
          <a:lstStyle/>
          <a:p>
            <a:endParaRPr lang="it-IT"/>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3827984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FE45F2C-C0FC-4CEC-98EE-322E615D512F}" type="datetimeFigureOut">
              <a:rPr lang="it-IT" smtClean="0"/>
              <a:t>12/02/2021</a:t>
            </a:fld>
            <a:endParaRPr lang="it-IT"/>
          </a:p>
        </p:txBody>
      </p:sp>
      <p:sp>
        <p:nvSpPr>
          <p:cNvPr id="8" name="Footer Placeholder 7"/>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3225474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FE45F2C-C0FC-4CEC-98EE-322E615D512F}" type="datetimeFigureOut">
              <a:rPr lang="it-IT" smtClean="0"/>
              <a:t>12/02/2021</a:t>
            </a:fld>
            <a:endParaRPr lang="it-IT"/>
          </a:p>
        </p:txBody>
      </p:sp>
      <p:sp>
        <p:nvSpPr>
          <p:cNvPr id="4" name="Footer Placeholder 3"/>
          <p:cNvSpPr>
            <a:spLocks noGrp="1"/>
          </p:cNvSpPr>
          <p:nvPr>
            <p:ph type="ftr" sz="quarter" idx="11"/>
          </p:nvPr>
        </p:nvSpPr>
        <p:spPr/>
        <p:txBody>
          <a:bodyPr/>
          <a:lstStyle/>
          <a:p>
            <a:endParaRPr lang="it-I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3349572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E45F2C-C0FC-4CEC-98EE-322E615D512F}" type="datetimeFigureOut">
              <a:rPr lang="it-IT" smtClean="0"/>
              <a:t>12/02/2021</a:t>
            </a:fld>
            <a:endParaRPr lang="it-IT"/>
          </a:p>
        </p:txBody>
      </p:sp>
      <p:sp>
        <p:nvSpPr>
          <p:cNvPr id="3" name="Footer Placeholder 2"/>
          <p:cNvSpPr>
            <a:spLocks noGrp="1"/>
          </p:cNvSpPr>
          <p:nvPr>
            <p:ph type="ftr" sz="quarter" idx="11"/>
          </p:nvPr>
        </p:nvSpPr>
        <p:spPr/>
        <p:txBody>
          <a:bodyPr/>
          <a:lstStyle/>
          <a:p>
            <a:endParaRPr lang="it-I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3691659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FE45F2C-C0FC-4CEC-98EE-322E615D512F}" type="datetimeFigureOut">
              <a:rPr lang="it-IT" smtClean="0"/>
              <a:t>12/02/2021</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2789220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FE45F2C-C0FC-4CEC-98EE-322E615D512F}" type="datetimeFigureOut">
              <a:rPr lang="it-IT" smtClean="0"/>
              <a:t>12/02/2021</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1119405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FE45F2C-C0FC-4CEC-98EE-322E615D512F}" type="datetimeFigureOut">
              <a:rPr lang="it-IT" smtClean="0"/>
              <a:t>12/02/2021</a:t>
            </a:fld>
            <a:endParaRPr lang="it-I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4788564-9079-4E77-B881-FCC4129B0E1B}" type="slidenum">
              <a:rPr lang="it-IT" smtClean="0"/>
              <a:t>‹N›</a:t>
            </a:fld>
            <a:endParaRPr lang="it-IT"/>
          </a:p>
        </p:txBody>
      </p:sp>
    </p:spTree>
    <p:extLst>
      <p:ext uri="{BB962C8B-B14F-4D97-AF65-F5344CB8AC3E}">
        <p14:creationId xmlns:p14="http://schemas.microsoft.com/office/powerpoint/2010/main" val="1251025817"/>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 id="2147483905" r:id="rId15"/>
    <p:sldLayoutId id="214748390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9310">
              <a:srgbClr val="FFC000"/>
            </a:gs>
            <a:gs pos="0">
              <a:srgbClr val="FFC000"/>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B9E718-7864-4D35-A4E0-1B3B014BCB36}"/>
              </a:ext>
            </a:extLst>
          </p:cNvPr>
          <p:cNvSpPr>
            <a:spLocks noGrp="1"/>
          </p:cNvSpPr>
          <p:nvPr>
            <p:ph type="ctrTitle"/>
          </p:nvPr>
        </p:nvSpPr>
        <p:spPr>
          <a:xfrm>
            <a:off x="1391265" y="653144"/>
            <a:ext cx="9144000" cy="2446572"/>
          </a:xfrm>
          <a:solidFill>
            <a:srgbClr val="FFFF00"/>
          </a:solidFill>
        </p:spPr>
        <p:txBody>
          <a:bodyPr>
            <a:normAutofit fontScale="90000"/>
          </a:bodyPr>
          <a:lstStyle/>
          <a:p>
            <a:pPr algn="ctr"/>
            <a:r>
              <a:rPr lang="it-IT" dirty="0">
                <a:solidFill>
                  <a:srgbClr val="0070C0"/>
                </a:solidFill>
                <a:latin typeface="Bodoni MT Black" panose="02070A03080606020203" pitchFamily="18" charset="0"/>
              </a:rPr>
              <a:t>REPUBBLICA </a:t>
            </a:r>
            <a:r>
              <a:rPr lang="it-IT">
                <a:solidFill>
                  <a:srgbClr val="0070C0"/>
                </a:solidFill>
                <a:latin typeface="Bodoni MT Black" panose="02070A03080606020203" pitchFamily="18" charset="0"/>
              </a:rPr>
              <a:t>DI </a:t>
            </a:r>
            <a:br>
              <a:rPr lang="it-IT">
                <a:solidFill>
                  <a:srgbClr val="0070C0"/>
                </a:solidFill>
                <a:latin typeface="Bodoni MT Black" panose="02070A03080606020203" pitchFamily="18" charset="0"/>
              </a:rPr>
            </a:br>
            <a:r>
              <a:rPr lang="it-IT">
                <a:solidFill>
                  <a:srgbClr val="0070C0"/>
                </a:solidFill>
                <a:latin typeface="Bodoni MT Black" panose="02070A03080606020203" pitchFamily="18" charset="0"/>
              </a:rPr>
              <a:t>SAN </a:t>
            </a:r>
            <a:r>
              <a:rPr lang="it-IT" dirty="0">
                <a:solidFill>
                  <a:srgbClr val="0070C0"/>
                </a:solidFill>
                <a:latin typeface="Bodoni MT Black" panose="02070A03080606020203" pitchFamily="18" charset="0"/>
              </a:rPr>
              <a:t>MARINO</a:t>
            </a:r>
            <a:br>
              <a:rPr lang="it-IT" dirty="0">
                <a:solidFill>
                  <a:srgbClr val="0070C0"/>
                </a:solidFill>
                <a:latin typeface="Bodoni MT Black" panose="02070A03080606020203" pitchFamily="18" charset="0"/>
              </a:rPr>
            </a:br>
            <a:endParaRPr lang="it-IT" dirty="0">
              <a:solidFill>
                <a:srgbClr val="0070C0"/>
              </a:solidFill>
              <a:latin typeface="Bodoni MT Black" panose="02070A03080606020203" pitchFamily="18" charset="0"/>
            </a:endParaRPr>
          </a:p>
        </p:txBody>
      </p:sp>
      <p:sp>
        <p:nvSpPr>
          <p:cNvPr id="3" name="Sottotitolo 2">
            <a:extLst>
              <a:ext uri="{FF2B5EF4-FFF2-40B4-BE49-F238E27FC236}">
                <a16:creationId xmlns:a16="http://schemas.microsoft.com/office/drawing/2014/main" id="{415B2DD2-70D7-41C0-ADE4-80BF32706A4C}"/>
              </a:ext>
            </a:extLst>
          </p:cNvPr>
          <p:cNvSpPr>
            <a:spLocks noGrp="1"/>
          </p:cNvSpPr>
          <p:nvPr>
            <p:ph type="subTitle" idx="1"/>
          </p:nvPr>
        </p:nvSpPr>
        <p:spPr>
          <a:xfrm>
            <a:off x="1524000" y="3758285"/>
            <a:ext cx="9144000" cy="1977352"/>
          </a:xfrm>
          <a:solidFill>
            <a:schemeClr val="accent6">
              <a:lumMod val="40000"/>
              <a:lumOff val="60000"/>
            </a:schemeClr>
          </a:solidFill>
        </p:spPr>
        <p:txBody>
          <a:bodyPr>
            <a:normAutofit lnSpcReduction="10000"/>
          </a:bodyPr>
          <a:lstStyle/>
          <a:p>
            <a:endParaRPr lang="it-IT" sz="2800" b="1" dirty="0">
              <a:solidFill>
                <a:srgbClr val="0070C0"/>
              </a:solidFill>
              <a:latin typeface="Book Antiqua" panose="02040602050305030304" pitchFamily="18" charset="0"/>
            </a:endParaRPr>
          </a:p>
          <a:p>
            <a:r>
              <a:rPr lang="it-IT" sz="2800" b="1" dirty="0">
                <a:solidFill>
                  <a:srgbClr val="0070C0"/>
                </a:solidFill>
                <a:latin typeface="Book Antiqua" panose="02040602050305030304" pitchFamily="18" charset="0"/>
              </a:rPr>
              <a:t>CLASSE 5 B</a:t>
            </a:r>
          </a:p>
          <a:p>
            <a:endParaRPr lang="it-IT" sz="2400" b="1" dirty="0">
              <a:solidFill>
                <a:srgbClr val="0070C0"/>
              </a:solidFill>
              <a:latin typeface="Book Antiqua" panose="02040602050305030304" pitchFamily="18" charset="0"/>
            </a:endParaRPr>
          </a:p>
          <a:p>
            <a:r>
              <a:rPr lang="it-IT" sz="2800" b="1" i="1" dirty="0">
                <a:solidFill>
                  <a:srgbClr val="0070C0"/>
                </a:solidFill>
                <a:latin typeface="Book Antiqua" panose="02040602050305030304" pitchFamily="18" charset="0"/>
              </a:rPr>
              <a:t>ANNO SCOLASTICO 2020-2021</a:t>
            </a:r>
          </a:p>
        </p:txBody>
      </p:sp>
    </p:spTree>
    <p:extLst>
      <p:ext uri="{BB962C8B-B14F-4D97-AF65-F5344CB8AC3E}">
        <p14:creationId xmlns:p14="http://schemas.microsoft.com/office/powerpoint/2010/main" val="321734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63730">
              <a:srgbClr val="FFFF00"/>
            </a:gs>
            <a:gs pos="0">
              <a:srgbClr val="FFFF00"/>
            </a:gs>
            <a:gs pos="35000">
              <a:schemeClr val="accent6">
                <a:lumMod val="0"/>
                <a:lumOff val="100000"/>
              </a:schemeClr>
            </a:gs>
            <a:gs pos="100000">
              <a:srgbClr val="FFFF00"/>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2AF76E8-B309-41D5-BACD-D88188492954}"/>
              </a:ext>
            </a:extLst>
          </p:cNvPr>
          <p:cNvSpPr>
            <a:spLocks noGrp="1"/>
          </p:cNvSpPr>
          <p:nvPr>
            <p:ph idx="1"/>
          </p:nvPr>
        </p:nvSpPr>
        <p:spPr>
          <a:xfrm>
            <a:off x="1887794" y="724395"/>
            <a:ext cx="9616818" cy="5200544"/>
          </a:xfrm>
        </p:spPr>
        <p:txBody>
          <a:bodyPr>
            <a:normAutofit lnSpcReduction="10000"/>
          </a:bodyPr>
          <a:lstStyle/>
          <a:p>
            <a:pPr marL="0" indent="0">
              <a:buNone/>
            </a:pPr>
            <a:endParaRPr lang="it-IT" sz="2400" dirty="0">
              <a:effectLst/>
              <a:latin typeface="Book Antiqua" panose="02040602050305030304" pitchFamily="18" charset="0"/>
              <a:ea typeface="Calibri" panose="020F0502020204030204" pitchFamily="34" charset="0"/>
              <a:cs typeface="Times New Roman" panose="02020603050405020304" pitchFamily="18" charset="0"/>
            </a:endParaRPr>
          </a:p>
          <a:p>
            <a:pPr marL="0" indent="0" algn="just">
              <a:lnSpc>
                <a:spcPct val="106000"/>
              </a:lnSpc>
              <a:spcAft>
                <a:spcPts val="800"/>
              </a:spcAft>
              <a:buNone/>
            </a:pPr>
            <a:r>
              <a:rPr lang="it-IT" sz="24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t>Breve storia di San Marino</a:t>
            </a:r>
            <a:endParaRPr lang="it-IT" sz="2400" dirty="0">
              <a:effectLst/>
              <a:latin typeface="Bodoni MT Black" panose="02070A03080606020203" pitchFamily="18" charset="0"/>
              <a:ea typeface="Calibri" panose="020F0502020204030204" pitchFamily="34" charset="0"/>
              <a:cs typeface="Times New Roman" panose="02020603050405020304" pitchFamily="18" charset="0"/>
            </a:endParaRPr>
          </a:p>
          <a:p>
            <a:pPr marL="0" indent="0" algn="just">
              <a:lnSpc>
                <a:spcPct val="106000"/>
              </a:lnSpc>
              <a:spcAft>
                <a:spcPts val="800"/>
              </a:spcAft>
              <a:buNone/>
            </a:pPr>
            <a:r>
              <a:rPr lang="it-IT" sz="1800" dirty="0">
                <a:effectLst/>
                <a:latin typeface="Book Antiqua" panose="02040602050305030304" pitchFamily="18" charset="0"/>
                <a:ea typeface="Calibri" panose="020F0502020204030204" pitchFamily="34" charset="0"/>
                <a:cs typeface="Times New Roman" panose="02020603050405020304" pitchFamily="18" charset="0"/>
              </a:rPr>
              <a:t>Circa 300 anni dopo Cristo era imperatore romano Diocleziano, grande persecutore dei cristiani. Pare che proprio in quegli anni un cristiano di nome Marino fuggisse dalla Dalmazia e, attraversato l’Adriatico, riparasse nel territorio di Rimini. Marino era di mestiere scalpellino e, per esercitare il suo lavoro, si stabilì sul vicino Monte Titano, ricco di pietre da costruzione. Là Marino conobbe una matrona romana, signora del luogo</a:t>
            </a:r>
            <a:r>
              <a:rPr lang="it-IT" sz="1800">
                <a:effectLst/>
                <a:latin typeface="Book Antiqua" panose="02040602050305030304" pitchFamily="18" charset="0"/>
                <a:ea typeface="Calibri" panose="020F0502020204030204" pitchFamily="34" charset="0"/>
                <a:cs typeface="Times New Roman" panose="02020603050405020304" pitchFamily="18" charset="0"/>
              </a:rPr>
              <a:t>. Il </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pio scalpellino seppe convertirla al Cristianesimo e le guarì miracolosamente i figli che erano ammalati.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6000"/>
              </a:lnSpc>
              <a:spcAft>
                <a:spcPts val="800"/>
              </a:spcAft>
              <a:buNone/>
            </a:pPr>
            <a:r>
              <a:rPr lang="it-IT" sz="1800" dirty="0">
                <a:effectLst/>
                <a:latin typeface="Book Antiqua" panose="02040602050305030304" pitchFamily="18" charset="0"/>
                <a:ea typeface="Calibri" panose="020F0502020204030204" pitchFamily="34" charset="0"/>
                <a:cs typeface="Times New Roman" panose="02020603050405020304" pitchFamily="18" charset="0"/>
              </a:rPr>
              <a:t>In riconoscenza la matrona gli fece dono dell’intero territorio del Titano. Su quel monte Marino raccolse un gruppo di fratelli nella fede cristiana e visse con loro. Morendo, lasciò ai suoi compagni quella terra perché ci vivessero liberi. Così nacque il libero stato del Monte Titano.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6000"/>
              </a:lnSpc>
              <a:spcAft>
                <a:spcPts val="800"/>
              </a:spcAft>
              <a:buNone/>
            </a:pPr>
            <a:r>
              <a:rPr lang="it-IT" sz="1800" dirty="0">
                <a:effectLst/>
                <a:latin typeface="Book Antiqua" panose="02040602050305030304" pitchFamily="18" charset="0"/>
                <a:ea typeface="Calibri" panose="020F0502020204030204" pitchFamily="34" charset="0"/>
                <a:cs typeface="Times New Roman" panose="02020603050405020304" pitchFamily="18" charset="0"/>
              </a:rPr>
              <a:t>Il primo documento scritto, che ci informa dell’esistenza di una comunità di cristiani e laici in tale luogo risale all’anno 885. I suoi abitanti si governarono ben presto come un libero comune e tale forma di governo è ancora oggi sostanzialmente immutata.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6000"/>
              </a:lnSpc>
              <a:spcAft>
                <a:spcPts val="800"/>
              </a:spcAft>
              <a:buNone/>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p>
        </p:txBody>
      </p:sp>
    </p:spTree>
    <p:extLst>
      <p:ext uri="{BB962C8B-B14F-4D97-AF65-F5344CB8AC3E}">
        <p14:creationId xmlns:p14="http://schemas.microsoft.com/office/powerpoint/2010/main" val="353893524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63730">
              <a:srgbClr val="FFFF00"/>
            </a:gs>
            <a:gs pos="0">
              <a:srgbClr val="FFFF00"/>
            </a:gs>
            <a:gs pos="35000">
              <a:schemeClr val="accent6">
                <a:lumMod val="0"/>
                <a:lumOff val="100000"/>
              </a:schemeClr>
            </a:gs>
            <a:gs pos="100000">
              <a:srgbClr val="FFFF00"/>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2AF76E8-B309-41D5-BACD-D88188492954}"/>
              </a:ext>
            </a:extLst>
          </p:cNvPr>
          <p:cNvSpPr>
            <a:spLocks noGrp="1"/>
          </p:cNvSpPr>
          <p:nvPr>
            <p:ph idx="1"/>
          </p:nvPr>
        </p:nvSpPr>
        <p:spPr>
          <a:xfrm>
            <a:off x="1887794" y="724395"/>
            <a:ext cx="9616818" cy="5058887"/>
          </a:xfrm>
        </p:spPr>
        <p:txBody>
          <a:bodyPr>
            <a:normAutofit/>
          </a:bodyPr>
          <a:lstStyle/>
          <a:p>
            <a:pPr marL="0" indent="0">
              <a:buNone/>
            </a:pPr>
            <a:endParaRPr lang="it-IT" sz="2400" dirty="0">
              <a:effectLst/>
              <a:latin typeface="Book Antiqua" panose="02040602050305030304" pitchFamily="18" charset="0"/>
              <a:ea typeface="Calibri" panose="020F0502020204030204" pitchFamily="34" charset="0"/>
              <a:cs typeface="Times New Roman" panose="02020603050405020304" pitchFamily="18" charset="0"/>
            </a:endParaRPr>
          </a:p>
          <a:p>
            <a:pPr marL="0" indent="0" algn="just">
              <a:lnSpc>
                <a:spcPct val="106000"/>
              </a:lnSpc>
              <a:spcAft>
                <a:spcPts val="800"/>
              </a:spcAft>
              <a:buNone/>
            </a:pPr>
            <a:r>
              <a:rPr lang="it-IT" sz="1800" dirty="0">
                <a:effectLst/>
                <a:latin typeface="Book Antiqua" panose="02040602050305030304" pitchFamily="18" charset="0"/>
                <a:ea typeface="Calibri" panose="020F0502020204030204" pitchFamily="34" charset="0"/>
                <a:cs typeface="Times New Roman" panose="02020603050405020304" pitchFamily="18" charset="0"/>
              </a:rPr>
              <a:t>Col passare dei secoli il territorio sammarinese si allargò sino a comprendere anche alcuni castelli che sorgevano alle falde del monte: sono quelli attorno a cui oggi sorgono le borgate di Serravalle, Fiorentino e Monte Giardino.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6000"/>
              </a:lnSpc>
              <a:spcAft>
                <a:spcPts val="800"/>
              </a:spcAft>
              <a:buNone/>
            </a:pPr>
            <a:r>
              <a:rPr lang="it-IT" sz="1800" dirty="0">
                <a:effectLst/>
                <a:latin typeface="Book Antiqua" panose="02040602050305030304" pitchFamily="18" charset="0"/>
                <a:ea typeface="Calibri" panose="020F0502020204030204" pitchFamily="34" charset="0"/>
                <a:cs typeface="Times New Roman" panose="02020603050405020304" pitchFamily="18" charset="0"/>
              </a:rPr>
              <a:t>Nel Rinascimento San Marino dovette fare i conti con le ambizioni di Cesare Borgia, che riuscì a soggiogare la Romagna, e con qualche altro signorotto locale; ma riuscì sempre a salvare la propria indipendenza. Anche durante il Risorgimento italiano San Marino faticò qualche volta a tenere a bada dei…”seccatori”: si trattava dei gendarmi austriaci che venivano a cercare i patrioti rifugiati nella libera repubblica.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6000"/>
              </a:lnSpc>
              <a:spcAft>
                <a:spcPts val="800"/>
              </a:spcAft>
              <a:buNone/>
            </a:pPr>
            <a:r>
              <a:rPr lang="it-IT" sz="1800" dirty="0">
                <a:effectLst/>
                <a:latin typeface="Book Antiqua" panose="02040602050305030304" pitchFamily="18" charset="0"/>
                <a:ea typeface="Calibri" panose="020F0502020204030204" pitchFamily="34" charset="0"/>
                <a:cs typeface="Times New Roman" panose="02020603050405020304" pitchFamily="18" charset="0"/>
              </a:rPr>
              <a:t>Durante la prima guerra mondiale molti volontari sammarinesi combatterono nell’esercito italiano; durante la seconda guerra mondiale anche San Marino ebbe la sua parte di distruzioni, che furono la conseguenza inevitabile del passaggio del fronte di combattimento attraverso la Romagna.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6000"/>
              </a:lnSpc>
              <a:spcAft>
                <a:spcPts val="800"/>
              </a:spcAft>
              <a:buNone/>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p>
        </p:txBody>
      </p:sp>
    </p:spTree>
    <p:extLst>
      <p:ext uri="{BB962C8B-B14F-4D97-AF65-F5344CB8AC3E}">
        <p14:creationId xmlns:p14="http://schemas.microsoft.com/office/powerpoint/2010/main" val="971625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rgbClr val="FFFF00"/>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CasellaDiTesto 3"/>
          <p:cNvSpPr txBox="1"/>
          <p:nvPr/>
        </p:nvSpPr>
        <p:spPr>
          <a:xfrm>
            <a:off x="1919536" y="344458"/>
            <a:ext cx="8424936" cy="2400657"/>
          </a:xfrm>
          <a:prstGeom prst="rect">
            <a:avLst/>
          </a:prstGeom>
          <a:noFill/>
        </p:spPr>
        <p:txBody>
          <a:bodyPr wrap="square" rtlCol="0">
            <a:spAutoFit/>
          </a:bodyPr>
          <a:lstStyle/>
          <a:p>
            <a:pPr algn="ctr"/>
            <a:r>
              <a:rPr lang="it-IT" sz="2400" dirty="0">
                <a:solidFill>
                  <a:srgbClr val="FF0000"/>
                </a:solidFill>
                <a:latin typeface="Bodoni MT Black" panose="02070A03080606020203" pitchFamily="18" charset="0"/>
              </a:rPr>
              <a:t>INTRODUZIONE</a:t>
            </a:r>
          </a:p>
          <a:p>
            <a:pPr algn="just"/>
            <a:r>
              <a:rPr lang="it-IT" dirty="0">
                <a:latin typeface="Book Antiqua" panose="02040602050305030304" pitchFamily="18" charset="0"/>
              </a:rPr>
              <a:t>In territorio italiano si trovano ben due primati in materia di </a:t>
            </a:r>
            <a:r>
              <a:rPr lang="it-IT" b="1" dirty="0">
                <a:solidFill>
                  <a:srgbClr val="FF0000"/>
                </a:solidFill>
                <a:latin typeface="Book Antiqua" panose="02040602050305030304" pitchFamily="18" charset="0"/>
              </a:rPr>
              <a:t>stati minuscoli:</a:t>
            </a:r>
            <a:r>
              <a:rPr lang="it-IT" dirty="0">
                <a:latin typeface="Book Antiqua" panose="02040602050305030304" pitchFamily="18" charset="0"/>
              </a:rPr>
              <a:t> infatti se la Città del Vaticano ne è il più piccolo regno della Terra, </a:t>
            </a:r>
            <a:r>
              <a:rPr lang="it-IT" b="1" dirty="0">
                <a:solidFill>
                  <a:srgbClr val="FF0000"/>
                </a:solidFill>
                <a:latin typeface="Book Antiqua" panose="02040602050305030304" pitchFamily="18" charset="0"/>
              </a:rPr>
              <a:t>San Marino</a:t>
            </a:r>
            <a:r>
              <a:rPr lang="it-IT" dirty="0">
                <a:solidFill>
                  <a:srgbClr val="FF0000"/>
                </a:solidFill>
                <a:latin typeface="Book Antiqua" panose="02040602050305030304" pitchFamily="18" charset="0"/>
              </a:rPr>
              <a:t> </a:t>
            </a:r>
            <a:r>
              <a:rPr lang="it-IT" dirty="0">
                <a:latin typeface="Book Antiqua" panose="02040602050305030304" pitchFamily="18" charset="0"/>
              </a:rPr>
              <a:t>ne è la più piccola repubblica. E non solo la più piccola ma anche </a:t>
            </a:r>
            <a:r>
              <a:rPr lang="it-IT" b="1" dirty="0">
                <a:solidFill>
                  <a:srgbClr val="FF0000"/>
                </a:solidFill>
                <a:latin typeface="Book Antiqua" panose="02040602050305030304" pitchFamily="18" charset="0"/>
              </a:rPr>
              <a:t>la più antica:</a:t>
            </a:r>
            <a:r>
              <a:rPr lang="it-IT" dirty="0">
                <a:latin typeface="Book Antiqua" panose="02040602050305030304" pitchFamily="18" charset="0"/>
              </a:rPr>
              <a:t> la Repubblica di San Marino vanta infatti la bellezza di sedici secoli di vita; milleseicento anni di storia trascorsi sempre in assoluta indipendenza e libertà.</a:t>
            </a:r>
          </a:p>
          <a:p>
            <a:pPr algn="just"/>
            <a:r>
              <a:rPr lang="it-IT" dirty="0">
                <a:latin typeface="Book Antiqua" panose="02040602050305030304" pitchFamily="18" charset="0"/>
              </a:rPr>
              <a:t>Si stenta a crederlo; neppure i più potenti Stati  della Terra, siano regni o repubbliche, possono vantare una simile gloria.</a:t>
            </a:r>
          </a:p>
        </p:txBody>
      </p:sp>
      <p:sp>
        <p:nvSpPr>
          <p:cNvPr id="8" name="CasellaDiTesto 7"/>
          <p:cNvSpPr txBox="1"/>
          <p:nvPr/>
        </p:nvSpPr>
        <p:spPr>
          <a:xfrm>
            <a:off x="6035880" y="3985468"/>
            <a:ext cx="4632120" cy="1200329"/>
          </a:xfrm>
          <a:prstGeom prst="rect">
            <a:avLst/>
          </a:prstGeom>
          <a:solidFill>
            <a:srgbClr val="FFC000"/>
          </a:solidFill>
        </p:spPr>
        <p:txBody>
          <a:bodyPr wrap="square" rtlCol="0">
            <a:spAutoFit/>
          </a:bodyPr>
          <a:lstStyle/>
          <a:p>
            <a:pPr algn="just"/>
            <a:r>
              <a:rPr lang="it-IT" dirty="0">
                <a:solidFill>
                  <a:srgbClr val="FF0000"/>
                </a:solidFill>
                <a:latin typeface="Book Antiqua" panose="02040602050305030304" pitchFamily="18" charset="0"/>
              </a:rPr>
              <a:t>Lo stemma della Repubblica di San Marino.</a:t>
            </a:r>
          </a:p>
          <a:p>
            <a:pPr algn="just"/>
            <a:r>
              <a:rPr lang="it-IT" dirty="0">
                <a:latin typeface="Book Antiqua" panose="02040602050305030304" pitchFamily="18" charset="0"/>
              </a:rPr>
              <a:t>Esso figura sulla targa delle automobili della Repubblica accompagnato dalla sigla R.S.M. scritta in rosso</a:t>
            </a: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9577" y="2924944"/>
            <a:ext cx="2768651" cy="3672408"/>
          </a:xfrm>
          <a:prstGeom prst="rect">
            <a:avLst/>
          </a:prstGeom>
          <a:ln w="228600" cap="sq" cmpd="thickThin">
            <a:solidFill>
              <a:srgbClr val="FFC000"/>
            </a:solidFill>
            <a:prstDash val="solid"/>
            <a:miter lim="800000"/>
          </a:ln>
          <a:effectLst>
            <a:innerShdw blurRad="76200">
              <a:srgbClr val="000000"/>
            </a:innerShdw>
          </a:effectLst>
        </p:spPr>
      </p:pic>
      <p:sp>
        <p:nvSpPr>
          <p:cNvPr id="7" name="Freccia a sinistra 6"/>
          <p:cNvSpPr/>
          <p:nvPr/>
        </p:nvSpPr>
        <p:spPr>
          <a:xfrm>
            <a:off x="5280304" y="4430582"/>
            <a:ext cx="755576"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Tree>
    <p:extLst>
      <p:ext uri="{BB962C8B-B14F-4D97-AF65-F5344CB8AC3E}">
        <p14:creationId xmlns:p14="http://schemas.microsoft.com/office/powerpoint/2010/main" val="8339550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63730">
              <a:srgbClr val="FFFF00"/>
            </a:gs>
            <a:gs pos="0">
              <a:srgbClr val="FFFF00"/>
            </a:gs>
            <a:gs pos="35000">
              <a:schemeClr val="accent6">
                <a:lumMod val="0"/>
                <a:lumOff val="100000"/>
              </a:schemeClr>
            </a:gs>
            <a:gs pos="100000">
              <a:srgbClr val="FFFF00"/>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878C614C-9828-41B8-9F38-B68BD98006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8187" y="348477"/>
            <a:ext cx="8265225" cy="6275915"/>
          </a:xfrm>
          <a:prstGeom prst="rect">
            <a:avLst/>
          </a:prstGeom>
        </p:spPr>
      </p:pic>
    </p:spTree>
    <p:extLst>
      <p:ext uri="{BB962C8B-B14F-4D97-AF65-F5344CB8AC3E}">
        <p14:creationId xmlns:p14="http://schemas.microsoft.com/office/powerpoint/2010/main" val="1180962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63730">
              <a:srgbClr val="FFFF00"/>
            </a:gs>
            <a:gs pos="0">
              <a:srgbClr val="FFFF00"/>
            </a:gs>
            <a:gs pos="35000">
              <a:schemeClr val="accent6">
                <a:lumMod val="0"/>
                <a:lumOff val="100000"/>
              </a:schemeClr>
            </a:gs>
            <a:gs pos="100000">
              <a:srgbClr val="FFFF00"/>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2AF76E8-B309-41D5-BACD-D88188492954}"/>
              </a:ext>
            </a:extLst>
          </p:cNvPr>
          <p:cNvSpPr>
            <a:spLocks noGrp="1"/>
          </p:cNvSpPr>
          <p:nvPr>
            <p:ph idx="1"/>
          </p:nvPr>
        </p:nvSpPr>
        <p:spPr>
          <a:xfrm>
            <a:off x="1887794" y="724395"/>
            <a:ext cx="9616818" cy="5555107"/>
          </a:xfrm>
        </p:spPr>
        <p:txBody>
          <a:bodyPr>
            <a:normAutofit fontScale="92500" lnSpcReduction="20000"/>
          </a:bodyPr>
          <a:lstStyle/>
          <a:p>
            <a:pPr marL="0" indent="0">
              <a:buNone/>
            </a:pPr>
            <a:endParaRPr lang="it-IT" sz="2400" dirty="0">
              <a:effectLst/>
              <a:latin typeface="Book Antiqua" panose="02040602050305030304" pitchFamily="18" charset="0"/>
              <a:ea typeface="Calibri" panose="020F0502020204030204" pitchFamily="34" charset="0"/>
              <a:cs typeface="Times New Roman" panose="02020603050405020304" pitchFamily="18" charset="0"/>
            </a:endParaRPr>
          </a:p>
          <a:p>
            <a:pPr marL="0" indent="0" algn="just">
              <a:lnSpc>
                <a:spcPct val="106000"/>
              </a:lnSpc>
              <a:spcAft>
                <a:spcPts val="800"/>
              </a:spcAft>
              <a:buNone/>
            </a:pPr>
            <a:r>
              <a:rPr lang="it-IT" sz="26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t>Una geografia in miniatura</a:t>
            </a:r>
            <a:endParaRPr lang="it-IT" sz="2600" dirty="0">
              <a:effectLst/>
              <a:latin typeface="Bodoni MT Black" panose="02070A03080606020203" pitchFamily="18" charset="0"/>
              <a:ea typeface="Calibri" panose="020F0502020204030204" pitchFamily="34" charset="0"/>
              <a:cs typeface="Times New Roman" panose="02020603050405020304" pitchFamily="18" charset="0"/>
            </a:endParaRPr>
          </a:p>
          <a:p>
            <a:pPr marL="0" indent="0" algn="just">
              <a:lnSpc>
                <a:spcPct val="106000"/>
              </a:lnSpc>
              <a:spcAft>
                <a:spcPts val="800"/>
              </a:spcAft>
              <a:buNone/>
            </a:pPr>
            <a:r>
              <a:rPr lang="it-IT" sz="1900" dirty="0">
                <a:effectLst/>
                <a:latin typeface="Book Antiqua" panose="02040602050305030304" pitchFamily="18" charset="0"/>
                <a:ea typeface="Calibri" panose="020F0502020204030204" pitchFamily="34" charset="0"/>
                <a:cs typeface="Times New Roman" panose="02020603050405020304" pitchFamily="18" charset="0"/>
              </a:rPr>
              <a:t>Pare inutile dire che il territorio di San Marino è montuoso perché, generalmente, quando si dice San Marino si pensa esclusivamente al </a:t>
            </a:r>
            <a:r>
              <a:rPr lang="it-IT" sz="19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Monte Titano</a:t>
            </a:r>
            <a:r>
              <a:rPr lang="it-IT" sz="1900" dirty="0">
                <a:effectLst/>
                <a:latin typeface="Book Antiqua" panose="02040602050305030304" pitchFamily="18" charset="0"/>
                <a:ea typeface="Calibri" panose="020F0502020204030204" pitchFamily="34" charset="0"/>
                <a:cs typeface="Times New Roman" panose="02020603050405020304" pitchFamily="18" charset="0"/>
              </a:rPr>
              <a:t>. Ma bisogna invece distinguere per quanto piccolo questo Stato ha una capitale e un territorio; ambedue però hanno lo stesso nome</a:t>
            </a:r>
            <a:r>
              <a:rPr lang="it-IT" sz="1900">
                <a:effectLst/>
                <a:latin typeface="Book Antiqua" panose="02040602050305030304" pitchFamily="18" charset="0"/>
                <a:ea typeface="Calibri" panose="020F0502020204030204" pitchFamily="34" charset="0"/>
                <a:cs typeface="Times New Roman" panose="02020603050405020304" pitchFamily="18" charset="0"/>
              </a:rPr>
              <a:t>. </a:t>
            </a:r>
          </a:p>
          <a:p>
            <a:pPr marL="0" indent="0" algn="just">
              <a:lnSpc>
                <a:spcPct val="106000"/>
              </a:lnSpc>
              <a:spcAft>
                <a:spcPts val="800"/>
              </a:spcAft>
              <a:buNone/>
            </a:pPr>
            <a:r>
              <a:rPr lang="it-IT" sz="1900">
                <a:effectLst/>
                <a:latin typeface="Book Antiqua" panose="02040602050305030304" pitchFamily="18" charset="0"/>
                <a:ea typeface="Calibri" panose="020F0502020204030204" pitchFamily="34" charset="0"/>
                <a:cs typeface="Times New Roman" panose="02020603050405020304" pitchFamily="18" charset="0"/>
              </a:rPr>
              <a:t>La </a:t>
            </a:r>
            <a:r>
              <a:rPr lang="it-IT" sz="1900" dirty="0">
                <a:effectLst/>
                <a:latin typeface="Book Antiqua" panose="02040602050305030304" pitchFamily="18" charset="0"/>
                <a:ea typeface="Calibri" panose="020F0502020204030204" pitchFamily="34" charset="0"/>
                <a:cs typeface="Times New Roman" panose="02020603050405020304" pitchFamily="18" charset="0"/>
              </a:rPr>
              <a:t>capitale sorge sulla sommità del monte, il territorio invece si estende quasi tutto a nord-est di questo su una piccola zona collinosa. È la zona attraversata dalla strada proveniente da Rimini, quella generalmente percorsa dai turisti che salgono alla città</a:t>
            </a:r>
            <a:r>
              <a:rPr lang="it-IT" sz="1900">
                <a:effectLst/>
                <a:latin typeface="Book Antiqua" panose="02040602050305030304" pitchFamily="18" charset="0"/>
                <a:ea typeface="Calibri" panose="020F0502020204030204" pitchFamily="34" charset="0"/>
                <a:cs typeface="Times New Roman" panose="02020603050405020304" pitchFamily="18" charset="0"/>
              </a:rPr>
              <a:t>. </a:t>
            </a:r>
          </a:p>
          <a:p>
            <a:pPr marL="0" indent="0" algn="just">
              <a:lnSpc>
                <a:spcPct val="106000"/>
              </a:lnSpc>
              <a:spcAft>
                <a:spcPts val="800"/>
              </a:spcAft>
              <a:buNone/>
            </a:pPr>
            <a:r>
              <a:rPr lang="it-IT" sz="1900">
                <a:effectLst/>
                <a:latin typeface="Book Antiqua" panose="02040602050305030304" pitchFamily="18" charset="0"/>
                <a:ea typeface="Calibri" panose="020F0502020204030204" pitchFamily="34" charset="0"/>
                <a:cs typeface="Times New Roman" panose="02020603050405020304" pitchFamily="18" charset="0"/>
              </a:rPr>
              <a:t>In </a:t>
            </a:r>
            <a:r>
              <a:rPr lang="it-IT" sz="1900" dirty="0">
                <a:effectLst/>
                <a:latin typeface="Book Antiqua" panose="02040602050305030304" pitchFamily="18" charset="0"/>
                <a:ea typeface="Calibri" panose="020F0502020204030204" pitchFamily="34" charset="0"/>
                <a:cs typeface="Times New Roman" panose="02020603050405020304" pitchFamily="18" charset="0"/>
              </a:rPr>
              <a:t>questa zona scorre anche il maggior corso d’acqua del territorio, il torrente Ausa.</a:t>
            </a:r>
            <a:endParaRPr lang="it-IT" sz="1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6000"/>
              </a:lnSpc>
              <a:spcAft>
                <a:spcPts val="800"/>
              </a:spcAft>
              <a:buNone/>
            </a:pPr>
            <a:r>
              <a:rPr lang="it-IT" sz="1900" dirty="0">
                <a:effectLst/>
                <a:latin typeface="Book Antiqua" panose="02040602050305030304" pitchFamily="18" charset="0"/>
                <a:ea typeface="Calibri" panose="020F0502020204030204" pitchFamily="34" charset="0"/>
                <a:cs typeface="Times New Roman" panose="02020603050405020304" pitchFamily="18" charset="0"/>
              </a:rPr>
              <a:t>E’ proprio giungendo da questa parte che si ha la veduta più suggestiva del monte; esso ci appare come una muraglia verticale di roccia; ma la sua cresta è profilata di mura merlate e di torri così che tutta la montagna pare un enorme castello: un castello di giganti.</a:t>
            </a:r>
            <a:endParaRPr lang="it-IT" sz="1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6000"/>
              </a:lnSpc>
              <a:spcAft>
                <a:spcPts val="800"/>
              </a:spcAft>
              <a:buNone/>
            </a:pPr>
            <a:r>
              <a:rPr lang="it-IT" sz="1900" dirty="0">
                <a:effectLst/>
                <a:latin typeface="Book Antiqua" panose="02040602050305030304" pitchFamily="18" charset="0"/>
                <a:ea typeface="Calibri" panose="020F0502020204030204" pitchFamily="34" charset="0"/>
                <a:cs typeface="Times New Roman" panose="02020603050405020304" pitchFamily="18" charset="0"/>
              </a:rPr>
              <a:t>Viene da domandarsi: come si farà a salire lassù? Ma la strada pur salendo, aggira la cima del monte e ci conduce sul versante opposto, che è più dolce. Su questo è aggrappata la piccola città.</a:t>
            </a:r>
            <a:endParaRPr lang="it-IT" sz="1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p>
        </p:txBody>
      </p:sp>
    </p:spTree>
    <p:extLst>
      <p:ext uri="{BB962C8B-B14F-4D97-AF65-F5344CB8AC3E}">
        <p14:creationId xmlns:p14="http://schemas.microsoft.com/office/powerpoint/2010/main" val="476095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63730">
              <a:srgbClr val="FFFF00"/>
            </a:gs>
            <a:gs pos="0">
              <a:srgbClr val="FFFF00"/>
            </a:gs>
            <a:gs pos="35000">
              <a:schemeClr val="accent6">
                <a:lumMod val="0"/>
                <a:lumOff val="100000"/>
              </a:schemeClr>
            </a:gs>
            <a:gs pos="100000">
              <a:srgbClr val="FFFF00"/>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2AF76E8-B309-41D5-BACD-D88188492954}"/>
              </a:ext>
            </a:extLst>
          </p:cNvPr>
          <p:cNvSpPr>
            <a:spLocks noGrp="1"/>
          </p:cNvSpPr>
          <p:nvPr>
            <p:ph idx="1"/>
          </p:nvPr>
        </p:nvSpPr>
        <p:spPr>
          <a:xfrm>
            <a:off x="1887794" y="724395"/>
            <a:ext cx="9616818" cy="5391397"/>
          </a:xfrm>
        </p:spPr>
        <p:txBody>
          <a:bodyPr>
            <a:normAutofit/>
          </a:bodyPr>
          <a:lstStyle/>
          <a:p>
            <a:pPr marL="0" indent="0">
              <a:buNone/>
            </a:pPr>
            <a:endParaRPr lang="it-IT" sz="2400" dirty="0">
              <a:effectLst/>
              <a:latin typeface="Book Antiqua" panose="02040602050305030304" pitchFamily="18" charset="0"/>
              <a:ea typeface="Calibri" panose="020F0502020204030204" pitchFamily="34" charset="0"/>
              <a:cs typeface="Times New Roman" panose="02020603050405020304" pitchFamily="18" charset="0"/>
            </a:endParaRPr>
          </a:p>
          <a:p>
            <a:pPr marL="0" indent="0">
              <a:buNone/>
            </a:pPr>
            <a:endParaRPr lang="it-IT" dirty="0"/>
          </a:p>
        </p:txBody>
      </p:sp>
      <p:pic>
        <p:nvPicPr>
          <p:cNvPr id="5" name="Immagine 4">
            <a:extLst>
              <a:ext uri="{FF2B5EF4-FFF2-40B4-BE49-F238E27FC236}">
                <a16:creationId xmlns:a16="http://schemas.microsoft.com/office/drawing/2014/main" id="{9D131971-F6CE-4618-8E7C-7D623BB33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9481" y="556605"/>
            <a:ext cx="4864925" cy="3663897"/>
          </a:xfrm>
          <a:prstGeom prst="rect">
            <a:avLst/>
          </a:prstGeom>
        </p:spPr>
      </p:pic>
      <p:graphicFrame>
        <p:nvGraphicFramePr>
          <p:cNvPr id="6" name="Tabella 6">
            <a:extLst>
              <a:ext uri="{FF2B5EF4-FFF2-40B4-BE49-F238E27FC236}">
                <a16:creationId xmlns:a16="http://schemas.microsoft.com/office/drawing/2014/main" id="{311E73FC-9D5E-4EE3-9682-E30570D4177D}"/>
              </a:ext>
            </a:extLst>
          </p:cNvPr>
          <p:cNvGraphicFramePr>
            <a:graphicFrameLocks noGrp="1"/>
          </p:cNvGraphicFramePr>
          <p:nvPr>
            <p:extLst>
              <p:ext uri="{D42A27DB-BD31-4B8C-83A1-F6EECF244321}">
                <p14:modId xmlns:p14="http://schemas.microsoft.com/office/powerpoint/2010/main" val="2608877260"/>
              </p:ext>
            </p:extLst>
          </p:nvPr>
        </p:nvGraphicFramePr>
        <p:xfrm>
          <a:off x="3859481" y="4631377"/>
          <a:ext cx="4864925" cy="914400"/>
        </p:xfrm>
        <a:graphic>
          <a:graphicData uri="http://schemas.openxmlformats.org/drawingml/2006/table">
            <a:tbl>
              <a:tblPr firstRow="1" bandRow="1">
                <a:tableStyleId>{5C22544A-7EE6-4342-B048-85BDC9FD1C3A}</a:tableStyleId>
              </a:tblPr>
              <a:tblGrid>
                <a:gridCol w="4864925">
                  <a:extLst>
                    <a:ext uri="{9D8B030D-6E8A-4147-A177-3AD203B41FA5}">
                      <a16:colId xmlns:a16="http://schemas.microsoft.com/office/drawing/2014/main" val="142050204"/>
                    </a:ext>
                  </a:extLst>
                </a:gridCol>
              </a:tblGrid>
              <a:tr h="914400">
                <a:tc>
                  <a:txBody>
                    <a:bodyPr/>
                    <a:lstStyle/>
                    <a:p>
                      <a:endParaRPr lang="it-IT" dirty="0"/>
                    </a:p>
                    <a:p>
                      <a:pPr algn="ctr"/>
                      <a:r>
                        <a:rPr lang="it-IT" sz="2400" dirty="0">
                          <a:solidFill>
                            <a:schemeClr val="bg1"/>
                          </a:solidFill>
                          <a:latin typeface="Bodoni MT Black" panose="02070A03080606020203" pitchFamily="18" charset="0"/>
                        </a:rPr>
                        <a:t>La bandiera di San Marino</a:t>
                      </a:r>
                    </a:p>
                  </a:txBody>
                  <a:tcPr>
                    <a:solidFill>
                      <a:srgbClr val="FFC000"/>
                    </a:solidFill>
                  </a:tcPr>
                </a:tc>
                <a:extLst>
                  <a:ext uri="{0D108BD9-81ED-4DB2-BD59-A6C34878D82A}">
                    <a16:rowId xmlns:a16="http://schemas.microsoft.com/office/drawing/2014/main" val="1824901228"/>
                  </a:ext>
                </a:extLst>
              </a:tr>
            </a:tbl>
          </a:graphicData>
        </a:graphic>
      </p:graphicFrame>
    </p:spTree>
    <p:extLst>
      <p:ext uri="{BB962C8B-B14F-4D97-AF65-F5344CB8AC3E}">
        <p14:creationId xmlns:p14="http://schemas.microsoft.com/office/powerpoint/2010/main" val="230383319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rgbClr val="FFFF00"/>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BD45C64E-A760-42D9-AD6E-73F478BA5369}"/>
              </a:ext>
            </a:extLst>
          </p:cNvPr>
          <p:cNvSpPr txBox="1"/>
          <p:nvPr/>
        </p:nvSpPr>
        <p:spPr>
          <a:xfrm>
            <a:off x="1887794" y="1612364"/>
            <a:ext cx="8416412" cy="3416320"/>
          </a:xfrm>
          <a:prstGeom prst="rect">
            <a:avLst/>
          </a:prstGeom>
          <a:noFill/>
        </p:spPr>
        <p:txBody>
          <a:bodyPr wrap="square">
            <a:spAutoFit/>
          </a:bodyPr>
          <a:lstStyle/>
          <a:p>
            <a:pPr algn="just"/>
            <a:r>
              <a:rPr lang="it-IT" sz="2400" dirty="0">
                <a:solidFill>
                  <a:schemeClr val="tx1"/>
                </a:solidFill>
                <a:latin typeface="Book Antiqua" panose="02040602050305030304" pitchFamily="18" charset="0"/>
              </a:rPr>
              <a:t>La repubblica di San Marino è un </a:t>
            </a:r>
            <a:r>
              <a:rPr lang="it-IT" sz="2400" b="1" dirty="0">
                <a:solidFill>
                  <a:srgbClr val="FF0000"/>
                </a:solidFill>
                <a:latin typeface="Book Antiqua" panose="02040602050305030304" pitchFamily="18" charset="0"/>
              </a:rPr>
              <a:t>piccolo</a:t>
            </a:r>
            <a:r>
              <a:rPr lang="it-IT" sz="2400" b="1" dirty="0">
                <a:solidFill>
                  <a:schemeClr val="tx1"/>
                </a:solidFill>
                <a:latin typeface="Book Antiqua" panose="02040602050305030304" pitchFamily="18" charset="0"/>
              </a:rPr>
              <a:t> </a:t>
            </a:r>
            <a:r>
              <a:rPr lang="it-IT" sz="2400" b="1" dirty="0">
                <a:solidFill>
                  <a:srgbClr val="FF0000"/>
                </a:solidFill>
                <a:latin typeface="Book Antiqua" panose="02040602050305030304" pitchFamily="18" charset="0"/>
              </a:rPr>
              <a:t>Stato autonomo </a:t>
            </a:r>
            <a:r>
              <a:rPr lang="it-IT" sz="2400" dirty="0">
                <a:solidFill>
                  <a:schemeClr val="tx1"/>
                </a:solidFill>
                <a:latin typeface="Book Antiqua" panose="02040602050305030304" pitchFamily="18" charset="0"/>
              </a:rPr>
              <a:t>che si trova </a:t>
            </a:r>
            <a:r>
              <a:rPr lang="it-IT" sz="2400" b="1" dirty="0">
                <a:solidFill>
                  <a:srgbClr val="FF0000"/>
                </a:solidFill>
                <a:latin typeface="Book Antiqua" panose="02040602050305030304" pitchFamily="18" charset="0"/>
              </a:rPr>
              <a:t>tra la Romagna e le Marche</a:t>
            </a:r>
            <a:r>
              <a:rPr lang="it-IT" sz="2400" dirty="0">
                <a:solidFill>
                  <a:schemeClr val="tx1"/>
                </a:solidFill>
                <a:latin typeface="Book Antiqua" panose="02040602050305030304" pitchFamily="18" charset="0"/>
              </a:rPr>
              <a:t>. La </a:t>
            </a:r>
            <a:r>
              <a:rPr lang="it-IT" sz="2400" b="1" dirty="0">
                <a:solidFill>
                  <a:srgbClr val="FF0000"/>
                </a:solidFill>
                <a:latin typeface="Book Antiqua" panose="02040602050305030304" pitchFamily="18" charset="0"/>
              </a:rPr>
              <a:t>lingua ufficiale è l’italiano</a:t>
            </a:r>
            <a:r>
              <a:rPr lang="it-IT" sz="2400" dirty="0">
                <a:solidFill>
                  <a:srgbClr val="FF0000"/>
                </a:solidFill>
                <a:latin typeface="Book Antiqua" panose="02040602050305030304" pitchFamily="18" charset="0"/>
              </a:rPr>
              <a:t> </a:t>
            </a:r>
            <a:r>
              <a:rPr lang="it-IT" sz="2400" dirty="0">
                <a:solidFill>
                  <a:schemeClr val="tx1"/>
                </a:solidFill>
                <a:latin typeface="Book Antiqua" panose="02040602050305030304" pitchFamily="18" charset="0"/>
              </a:rPr>
              <a:t>e la </a:t>
            </a:r>
            <a:r>
              <a:rPr lang="it-IT" sz="2400" b="1" dirty="0">
                <a:solidFill>
                  <a:srgbClr val="FF0000"/>
                </a:solidFill>
                <a:latin typeface="Book Antiqua" panose="02040602050305030304" pitchFamily="18" charset="0"/>
              </a:rPr>
              <a:t>moneta è  l’euro</a:t>
            </a:r>
            <a:r>
              <a:rPr lang="it-IT" sz="2400" dirty="0">
                <a:solidFill>
                  <a:schemeClr val="tx1"/>
                </a:solidFill>
                <a:latin typeface="Book Antiqua" panose="02040602050305030304" pitchFamily="18" charset="0"/>
              </a:rPr>
              <a:t>: tuttavia questo Stato conia monete proprie e stampa francobolli che hanno lo stesso valore di quelli italiani. </a:t>
            </a:r>
          </a:p>
          <a:p>
            <a:pPr algn="just"/>
            <a:r>
              <a:rPr lang="it-IT" sz="2400" dirty="0">
                <a:solidFill>
                  <a:schemeClr val="tx1"/>
                </a:solidFill>
                <a:latin typeface="Book Antiqua" panose="02040602050305030304" pitchFamily="18" charset="0"/>
              </a:rPr>
              <a:t>È la </a:t>
            </a:r>
            <a:r>
              <a:rPr lang="it-IT" sz="2400" b="1" dirty="0">
                <a:solidFill>
                  <a:srgbClr val="FF0000"/>
                </a:solidFill>
                <a:latin typeface="Book Antiqua" panose="02040602050305030304" pitchFamily="18" charset="0"/>
              </a:rPr>
              <a:t>più antica repubblica</a:t>
            </a:r>
            <a:r>
              <a:rPr lang="it-IT" sz="2400" dirty="0">
                <a:solidFill>
                  <a:schemeClr val="tx1"/>
                </a:solidFill>
                <a:latin typeface="Book Antiqua" panose="02040602050305030304" pitchFamily="18" charset="0"/>
              </a:rPr>
              <a:t> d’Europa: risale al  IV secolo, quando lo </a:t>
            </a:r>
            <a:r>
              <a:rPr lang="it-IT" sz="2400" b="1" dirty="0">
                <a:solidFill>
                  <a:srgbClr val="FF0000"/>
                </a:solidFill>
                <a:latin typeface="Book Antiqua" panose="02040602050305030304" pitchFamily="18" charset="0"/>
              </a:rPr>
              <a:t>scalpellino Marino</a:t>
            </a:r>
            <a:r>
              <a:rPr lang="it-IT" sz="2400" b="1" dirty="0">
                <a:solidFill>
                  <a:schemeClr val="tx1"/>
                </a:solidFill>
                <a:latin typeface="Book Antiqua" panose="02040602050305030304" pitchFamily="18" charset="0"/>
              </a:rPr>
              <a:t> </a:t>
            </a:r>
            <a:r>
              <a:rPr lang="it-IT" sz="2400" b="1" dirty="0">
                <a:solidFill>
                  <a:srgbClr val="FF0000"/>
                </a:solidFill>
                <a:latin typeface="Book Antiqua" panose="02040602050305030304" pitchFamily="18" charset="0"/>
              </a:rPr>
              <a:t>fondò</a:t>
            </a:r>
            <a:r>
              <a:rPr lang="it-IT" sz="2400" dirty="0">
                <a:solidFill>
                  <a:schemeClr val="tx1"/>
                </a:solidFill>
                <a:latin typeface="Book Antiqua" panose="02040602050305030304" pitchFamily="18" charset="0"/>
              </a:rPr>
              <a:t> una comunità religiosa proprio </a:t>
            </a:r>
            <a:r>
              <a:rPr lang="it-IT" sz="2400" b="1" dirty="0">
                <a:solidFill>
                  <a:srgbClr val="FF0000"/>
                </a:solidFill>
                <a:latin typeface="Book Antiqua" panose="02040602050305030304" pitchFamily="18" charset="0"/>
              </a:rPr>
              <a:t>sul</a:t>
            </a:r>
            <a:r>
              <a:rPr lang="it-IT" sz="2400" dirty="0">
                <a:solidFill>
                  <a:schemeClr val="tx1"/>
                </a:solidFill>
                <a:latin typeface="Book Antiqua" panose="02040602050305030304" pitchFamily="18" charset="0"/>
              </a:rPr>
              <a:t> </a:t>
            </a:r>
            <a:r>
              <a:rPr lang="it-IT" sz="2400" b="1" dirty="0">
                <a:solidFill>
                  <a:srgbClr val="FF0000"/>
                </a:solidFill>
                <a:latin typeface="Book Antiqua" panose="02040602050305030304" pitchFamily="18" charset="0"/>
              </a:rPr>
              <a:t>Monte Titano</a:t>
            </a:r>
            <a:r>
              <a:rPr lang="it-IT" sz="2400" dirty="0">
                <a:solidFill>
                  <a:schemeClr val="tx1"/>
                </a:solidFill>
                <a:latin typeface="Book Antiqua" panose="02040602050305030304" pitchFamily="18" charset="0"/>
              </a:rPr>
              <a:t>, dove poi nacque questo Stato che ha per capitale la cittadina medievale di San Marino. </a:t>
            </a:r>
          </a:p>
        </p:txBody>
      </p:sp>
    </p:spTree>
    <p:extLst>
      <p:ext uri="{BB962C8B-B14F-4D97-AF65-F5344CB8AC3E}">
        <p14:creationId xmlns:p14="http://schemas.microsoft.com/office/powerpoint/2010/main" val="1534302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63730">
              <a:srgbClr val="FFFF00"/>
            </a:gs>
            <a:gs pos="0">
              <a:srgbClr val="FFFF00"/>
            </a:gs>
            <a:gs pos="35000">
              <a:schemeClr val="accent6">
                <a:lumMod val="0"/>
                <a:lumOff val="100000"/>
              </a:schemeClr>
            </a:gs>
            <a:gs pos="100000">
              <a:srgbClr val="FFFF00"/>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2AF76E8-B309-41D5-BACD-D88188492954}"/>
              </a:ext>
            </a:extLst>
          </p:cNvPr>
          <p:cNvSpPr>
            <a:spLocks noGrp="1"/>
          </p:cNvSpPr>
          <p:nvPr>
            <p:ph idx="1"/>
          </p:nvPr>
        </p:nvSpPr>
        <p:spPr>
          <a:xfrm>
            <a:off x="1887794" y="724395"/>
            <a:ext cx="9616818" cy="5391397"/>
          </a:xfrm>
        </p:spPr>
        <p:txBody>
          <a:bodyPr>
            <a:normAutofit/>
          </a:bodyPr>
          <a:lstStyle/>
          <a:p>
            <a:pPr marL="0" indent="0">
              <a:buNone/>
            </a:pPr>
            <a:endParaRPr lang="it-IT" sz="2400" dirty="0">
              <a:effectLst/>
              <a:latin typeface="Book Antiqua" panose="02040602050305030304" pitchFamily="18" charset="0"/>
              <a:ea typeface="Calibri" panose="020F0502020204030204" pitchFamily="34" charset="0"/>
              <a:cs typeface="Times New Roman" panose="02020603050405020304" pitchFamily="18" charset="0"/>
            </a:endParaRPr>
          </a:p>
          <a:p>
            <a:pPr marL="0" indent="0">
              <a:buNone/>
            </a:pPr>
            <a:endParaRPr lang="it-IT" dirty="0"/>
          </a:p>
        </p:txBody>
      </p:sp>
      <p:graphicFrame>
        <p:nvGraphicFramePr>
          <p:cNvPr id="6" name="Tabella 6">
            <a:extLst>
              <a:ext uri="{FF2B5EF4-FFF2-40B4-BE49-F238E27FC236}">
                <a16:creationId xmlns:a16="http://schemas.microsoft.com/office/drawing/2014/main" id="{311E73FC-9D5E-4EE3-9682-E30570D4177D}"/>
              </a:ext>
            </a:extLst>
          </p:cNvPr>
          <p:cNvGraphicFramePr>
            <a:graphicFrameLocks noGrp="1"/>
          </p:cNvGraphicFramePr>
          <p:nvPr>
            <p:extLst>
              <p:ext uri="{D42A27DB-BD31-4B8C-83A1-F6EECF244321}">
                <p14:modId xmlns:p14="http://schemas.microsoft.com/office/powerpoint/2010/main" val="1266492048"/>
              </p:ext>
            </p:extLst>
          </p:nvPr>
        </p:nvGraphicFramePr>
        <p:xfrm>
          <a:off x="6220546" y="2042556"/>
          <a:ext cx="4864925" cy="4023360"/>
        </p:xfrm>
        <a:graphic>
          <a:graphicData uri="http://schemas.openxmlformats.org/drawingml/2006/table">
            <a:tbl>
              <a:tblPr firstRow="1" bandRow="1">
                <a:tableStyleId>{5C22544A-7EE6-4342-B048-85BDC9FD1C3A}</a:tableStyleId>
              </a:tblPr>
              <a:tblGrid>
                <a:gridCol w="4864925">
                  <a:extLst>
                    <a:ext uri="{9D8B030D-6E8A-4147-A177-3AD203B41FA5}">
                      <a16:colId xmlns:a16="http://schemas.microsoft.com/office/drawing/2014/main" val="142050204"/>
                    </a:ext>
                  </a:extLst>
                </a:gridCol>
              </a:tblGrid>
              <a:tr h="3123210">
                <a:tc>
                  <a:txBody>
                    <a:bodyPr/>
                    <a:lstStyle/>
                    <a:p>
                      <a:endParaRPr lang="it-IT" dirty="0"/>
                    </a:p>
                    <a:p>
                      <a:pPr algn="ctr"/>
                      <a:r>
                        <a:rPr lang="it-IT" sz="2400" dirty="0">
                          <a:solidFill>
                            <a:schemeClr val="bg1"/>
                          </a:solidFill>
                          <a:latin typeface="Bodoni MT Black" panose="02070A03080606020203" pitchFamily="18" charset="0"/>
                        </a:rPr>
                        <a:t>Una delle torri delle mura che cingono San Marino.</a:t>
                      </a:r>
                    </a:p>
                    <a:p>
                      <a:pPr algn="just"/>
                      <a:r>
                        <a:rPr lang="it-IT" sz="2400" dirty="0">
                          <a:solidFill>
                            <a:schemeClr val="bg1"/>
                          </a:solidFill>
                          <a:latin typeface="Bodoni MT Black" panose="02070A03080606020203" pitchFamily="18" charset="0"/>
                        </a:rPr>
                        <a:t>Anche le vie e le case sono pittoresche. </a:t>
                      </a:r>
                    </a:p>
                    <a:p>
                      <a:pPr algn="just"/>
                      <a:r>
                        <a:rPr lang="it-IT" sz="2400" dirty="0">
                          <a:solidFill>
                            <a:schemeClr val="bg1"/>
                          </a:solidFill>
                          <a:latin typeface="Bodoni MT Black" panose="02070A03080606020203" pitchFamily="18" charset="0"/>
                        </a:rPr>
                        <a:t>Nella viva roccia si aprono botteghe caratteristiche e ristoranti dove si gustano saporiti piatti e squisiti vini locali.</a:t>
                      </a:r>
                    </a:p>
                    <a:p>
                      <a:pPr algn="ctr"/>
                      <a:endParaRPr lang="it-IT" sz="2400" dirty="0">
                        <a:solidFill>
                          <a:schemeClr val="bg1"/>
                        </a:solidFill>
                        <a:latin typeface="Bodoni MT Black" panose="02070A03080606020203" pitchFamily="18" charset="0"/>
                      </a:endParaRPr>
                    </a:p>
                  </a:txBody>
                  <a:tcPr>
                    <a:solidFill>
                      <a:srgbClr val="FFC000"/>
                    </a:solidFill>
                  </a:tcPr>
                </a:tc>
                <a:extLst>
                  <a:ext uri="{0D108BD9-81ED-4DB2-BD59-A6C34878D82A}">
                    <a16:rowId xmlns:a16="http://schemas.microsoft.com/office/drawing/2014/main" val="1824901228"/>
                  </a:ext>
                </a:extLst>
              </a:tr>
            </a:tbl>
          </a:graphicData>
        </a:graphic>
      </p:graphicFrame>
      <p:pic>
        <p:nvPicPr>
          <p:cNvPr id="4" name="Immagine 3">
            <a:extLst>
              <a:ext uri="{FF2B5EF4-FFF2-40B4-BE49-F238E27FC236}">
                <a16:creationId xmlns:a16="http://schemas.microsoft.com/office/drawing/2014/main" id="{2D1EB19C-1CF7-479E-9DB2-D3DFFF296B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248" y="540327"/>
            <a:ext cx="4332752" cy="5391397"/>
          </a:xfrm>
          <a:prstGeom prst="rect">
            <a:avLst/>
          </a:prstGeom>
        </p:spPr>
      </p:pic>
    </p:spTree>
    <p:extLst>
      <p:ext uri="{BB962C8B-B14F-4D97-AF65-F5344CB8AC3E}">
        <p14:creationId xmlns:p14="http://schemas.microsoft.com/office/powerpoint/2010/main" val="14176082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63730">
              <a:srgbClr val="FFFF00"/>
            </a:gs>
            <a:gs pos="0">
              <a:srgbClr val="FFFF00"/>
            </a:gs>
            <a:gs pos="35000">
              <a:schemeClr val="accent6">
                <a:lumMod val="0"/>
                <a:lumOff val="100000"/>
              </a:schemeClr>
            </a:gs>
            <a:gs pos="100000">
              <a:srgbClr val="FFFF00"/>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2AF76E8-B309-41D5-BACD-D88188492954}"/>
              </a:ext>
            </a:extLst>
          </p:cNvPr>
          <p:cNvSpPr>
            <a:spLocks noGrp="1"/>
          </p:cNvSpPr>
          <p:nvPr>
            <p:ph idx="1"/>
          </p:nvPr>
        </p:nvSpPr>
        <p:spPr>
          <a:xfrm>
            <a:off x="1887794" y="724395"/>
            <a:ext cx="9616818" cy="5779042"/>
          </a:xfrm>
        </p:spPr>
        <p:txBody>
          <a:bodyPr>
            <a:normAutofit fontScale="77500" lnSpcReduction="20000"/>
          </a:bodyPr>
          <a:lstStyle/>
          <a:p>
            <a:pPr marL="0" indent="0">
              <a:buNone/>
            </a:pPr>
            <a:endParaRPr lang="it-IT" sz="2400" dirty="0">
              <a:effectLst/>
              <a:latin typeface="Book Antiqua" panose="02040602050305030304" pitchFamily="18" charset="0"/>
              <a:ea typeface="Calibri" panose="020F0502020204030204" pitchFamily="34" charset="0"/>
              <a:cs typeface="Times New Roman" panose="02020603050405020304" pitchFamily="18" charset="0"/>
            </a:endParaRPr>
          </a:p>
          <a:p>
            <a:pPr marL="0" indent="0" algn="just">
              <a:lnSpc>
                <a:spcPct val="106000"/>
              </a:lnSpc>
              <a:spcAft>
                <a:spcPts val="800"/>
              </a:spcAft>
              <a:buNone/>
            </a:pPr>
            <a:r>
              <a:rPr lang="it-IT" sz="26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t>Un panorama stupendo</a:t>
            </a:r>
            <a:endParaRPr lang="it-IT" sz="2600" dirty="0">
              <a:effectLst/>
              <a:latin typeface="Bodoni MT Black" panose="02070A03080606020203" pitchFamily="18" charset="0"/>
              <a:ea typeface="Calibri" panose="020F0502020204030204" pitchFamily="34" charset="0"/>
              <a:cs typeface="Times New Roman" panose="02020603050405020304" pitchFamily="18" charset="0"/>
            </a:endParaRPr>
          </a:p>
          <a:p>
            <a:pPr marL="0" indent="0" algn="just">
              <a:lnSpc>
                <a:spcPct val="106000"/>
              </a:lnSpc>
              <a:spcAft>
                <a:spcPts val="800"/>
              </a:spcAft>
              <a:buNone/>
            </a:pPr>
            <a:r>
              <a:rPr lang="it-IT" sz="2300" dirty="0">
                <a:effectLst/>
                <a:latin typeface="Book Antiqua" panose="02040602050305030304" pitchFamily="18" charset="0"/>
                <a:ea typeface="Calibri" panose="020F0502020204030204" pitchFamily="34" charset="0"/>
                <a:cs typeface="Times New Roman" panose="02020603050405020304" pitchFamily="18" charset="0"/>
              </a:rPr>
              <a:t>Il primo desiderio del turista che giunge in visita alla città è immancabilmente quello di recarsi alle mura e in cima alle torri che aveva visto dal basso; è quasi incredibile che possano essere proprio a strapiombo sulla cresta del monte.</a:t>
            </a:r>
          </a:p>
          <a:p>
            <a:pPr marL="0" indent="0" algn="just">
              <a:lnSpc>
                <a:spcPct val="106000"/>
              </a:lnSpc>
              <a:spcAft>
                <a:spcPts val="800"/>
              </a:spcAft>
              <a:buNone/>
            </a:pPr>
            <a:r>
              <a:rPr lang="it-IT" sz="2300" dirty="0">
                <a:effectLst/>
                <a:latin typeface="Book Antiqua" panose="02040602050305030304" pitchFamily="18" charset="0"/>
                <a:ea typeface="Calibri" panose="020F0502020204030204" pitchFamily="34" charset="0"/>
                <a:cs typeface="Times New Roman" panose="02020603050405020304" pitchFamily="18" charset="0"/>
              </a:rPr>
              <a:t>La illustrazione sopra mostra, meglio di qualunque descrizione, la vista incomparabile che si gode dalle mura di San Marino, a picco sulla cresta rocciosa del Monte Titano.</a:t>
            </a:r>
          </a:p>
          <a:p>
            <a:pPr marL="0" indent="0" algn="just">
              <a:lnSpc>
                <a:spcPct val="106000"/>
              </a:lnSpc>
              <a:spcAft>
                <a:spcPts val="800"/>
              </a:spcAft>
              <a:buNone/>
            </a:pPr>
            <a:r>
              <a:rPr lang="it-IT" sz="2300" dirty="0">
                <a:effectLst/>
                <a:latin typeface="Book Antiqua" panose="02040602050305030304" pitchFamily="18" charset="0"/>
                <a:ea typeface="Calibri" panose="020F0502020204030204" pitchFamily="34" charset="0"/>
                <a:cs typeface="Times New Roman" panose="02020603050405020304" pitchFamily="18" charset="0"/>
              </a:rPr>
              <a:t>E’ come affacciarsi ad un balcone, a più di 700 metri d’altezza, davanti alla Pianura Padana e al mare.</a:t>
            </a:r>
          </a:p>
          <a:p>
            <a:pPr marL="0" indent="0" algn="just">
              <a:lnSpc>
                <a:spcPct val="106000"/>
              </a:lnSpc>
              <a:spcAft>
                <a:spcPts val="800"/>
              </a:spcAft>
              <a:buNone/>
            </a:pPr>
            <a:r>
              <a:rPr lang="it-IT" sz="2300" dirty="0">
                <a:effectLst/>
                <a:latin typeface="Book Antiqua" panose="02040602050305030304" pitchFamily="18" charset="0"/>
                <a:ea typeface="Calibri" panose="020F0502020204030204" pitchFamily="34" charset="0"/>
                <a:cs typeface="Times New Roman" panose="02020603050405020304" pitchFamily="18" charset="0"/>
              </a:rPr>
              <a:t>Immediatamente sotto al balcone roccioso si stende una vasta zona collinosa: i campi, le strade, i villaggi, le case sparse, tutto appare così nitido e minuscolo che pare di trovarsi davanti ad un enorme plastico.</a:t>
            </a:r>
          </a:p>
          <a:p>
            <a:pPr marL="0" indent="0" algn="just">
              <a:lnSpc>
                <a:spcPct val="106000"/>
              </a:lnSpc>
              <a:spcAft>
                <a:spcPts val="800"/>
              </a:spcAft>
              <a:buNone/>
            </a:pPr>
            <a:r>
              <a:rPr lang="it-IT" sz="2300" dirty="0">
                <a:effectLst/>
                <a:latin typeface="Book Antiqua" panose="02040602050305030304" pitchFamily="18" charset="0"/>
                <a:ea typeface="Calibri" panose="020F0502020204030204" pitchFamily="34" charset="0"/>
                <a:cs typeface="Times New Roman" panose="02020603050405020304" pitchFamily="18" charset="0"/>
              </a:rPr>
              <a:t>Verso nord, lontano, si stende la pianura, limitata in fondo dalla cerchia delle Alpi.</a:t>
            </a:r>
          </a:p>
          <a:p>
            <a:pPr marL="0" indent="0" algn="just">
              <a:lnSpc>
                <a:spcPct val="106000"/>
              </a:lnSpc>
              <a:spcAft>
                <a:spcPts val="800"/>
              </a:spcAft>
              <a:buNone/>
            </a:pPr>
            <a:r>
              <a:rPr lang="it-IT" sz="2300" dirty="0">
                <a:effectLst/>
                <a:latin typeface="Book Antiqua" panose="02040602050305030304" pitchFamily="18" charset="0"/>
                <a:ea typeface="Calibri" panose="020F0502020204030204" pitchFamily="34" charset="0"/>
                <a:cs typeface="Times New Roman" panose="02020603050405020304" pitchFamily="18" charset="0"/>
              </a:rPr>
              <a:t>Verso est ecco il mare Adriatico: si riesce a distinguere bene anche la laguna di Venezia. Se la giornata è molto serena si profilano all’orizzonte i monti della Dalmazia: proprio quelli da cui, più di milleseicento anni fa, giunse il cristiano Marino.</a:t>
            </a:r>
          </a:p>
          <a:p>
            <a:pPr marL="0" indent="0">
              <a:buNone/>
            </a:pPr>
            <a:endParaRPr lang="it-IT" dirty="0"/>
          </a:p>
        </p:txBody>
      </p:sp>
    </p:spTree>
    <p:extLst>
      <p:ext uri="{BB962C8B-B14F-4D97-AF65-F5344CB8AC3E}">
        <p14:creationId xmlns:p14="http://schemas.microsoft.com/office/powerpoint/2010/main" val="25285195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63730">
              <a:srgbClr val="FFFF00"/>
            </a:gs>
            <a:gs pos="0">
              <a:srgbClr val="FFFF00"/>
            </a:gs>
            <a:gs pos="35000">
              <a:schemeClr val="accent6">
                <a:lumMod val="0"/>
                <a:lumOff val="100000"/>
              </a:schemeClr>
            </a:gs>
            <a:gs pos="100000">
              <a:srgbClr val="FFFF00"/>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2AF76E8-B309-41D5-BACD-D88188492954}"/>
              </a:ext>
            </a:extLst>
          </p:cNvPr>
          <p:cNvSpPr>
            <a:spLocks noGrp="1"/>
          </p:cNvSpPr>
          <p:nvPr>
            <p:ph idx="1"/>
          </p:nvPr>
        </p:nvSpPr>
        <p:spPr>
          <a:xfrm>
            <a:off x="1887794" y="688768"/>
            <a:ext cx="4964268" cy="5237019"/>
          </a:xfrm>
        </p:spPr>
        <p:txBody>
          <a:bodyPr>
            <a:normAutofit/>
          </a:bodyPr>
          <a:lstStyle/>
          <a:p>
            <a:pPr marL="0" indent="0">
              <a:buNone/>
            </a:pPr>
            <a:endParaRPr lang="it-IT" sz="2400" dirty="0">
              <a:effectLst/>
              <a:latin typeface="Book Antiqua" panose="02040602050305030304" pitchFamily="18" charset="0"/>
              <a:ea typeface="Calibri" panose="020F0502020204030204" pitchFamily="34" charset="0"/>
              <a:cs typeface="Times New Roman" panose="02020603050405020304" pitchFamily="18" charset="0"/>
            </a:endParaRPr>
          </a:p>
          <a:p>
            <a:pPr marL="0" indent="0" algn="just">
              <a:lnSpc>
                <a:spcPct val="106000"/>
              </a:lnSpc>
              <a:spcAft>
                <a:spcPts val="800"/>
              </a:spcAft>
              <a:buNone/>
            </a:pPr>
            <a:r>
              <a:rPr lang="it-IT" sz="18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t>Un comune medioevale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6000"/>
              </a:lnSpc>
              <a:spcAft>
                <a:spcPts val="800"/>
              </a:spcAft>
              <a:buNone/>
            </a:pPr>
            <a:r>
              <a:rPr lang="it-IT" sz="1800" dirty="0">
                <a:effectLst/>
                <a:latin typeface="Book Antiqua" panose="02040602050305030304" pitchFamily="18" charset="0"/>
                <a:ea typeface="Calibri" panose="020F0502020204030204" pitchFamily="34" charset="0"/>
                <a:cs typeface="Times New Roman" panose="02020603050405020304" pitchFamily="18" charset="0"/>
              </a:rPr>
              <a:t>Se ci chiedessero: esiste ancora oggi un comune medioevale? Dovremmo rispondere; sì, la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Repubblica di San Marino</a:t>
            </a:r>
            <a:r>
              <a:rPr lang="it-IT" sz="1800">
                <a:effectLst/>
                <a:latin typeface="Book Antiqua" panose="02040602050305030304" pitchFamily="18" charset="0"/>
                <a:ea typeface="Calibri" panose="020F0502020204030204" pitchFamily="34" charset="0"/>
                <a:cs typeface="Times New Roman" panose="02020603050405020304" pitchFamily="18" charset="0"/>
              </a:rPr>
              <a:t>. </a:t>
            </a:r>
          </a:p>
          <a:p>
            <a:pPr marL="0" indent="0" algn="just">
              <a:lnSpc>
                <a:spcPct val="106000"/>
              </a:lnSpc>
              <a:spcAft>
                <a:spcPts val="800"/>
              </a:spcAft>
              <a:buNone/>
            </a:pPr>
            <a:r>
              <a:rPr lang="it-IT" sz="1800">
                <a:effectLst/>
                <a:latin typeface="Book Antiqua" panose="02040602050305030304" pitchFamily="18" charset="0"/>
                <a:ea typeface="Calibri" panose="020F0502020204030204" pitchFamily="34" charset="0"/>
                <a:cs typeface="Times New Roman" panose="02020603050405020304" pitchFamily="18" charset="0"/>
              </a:rPr>
              <a:t>Gli </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ordinamenti di questo Stato, infatti, sono sostanzialmente ancora gli stessi dell’età comunale. Ogni quattro anni tutti i cittadini maschi maggiorenni eleggono un “Consiglio Grande” di 60 membri, che costituisce il potere legislativo. Fra questi consiglieri vengono scelti i membri del “Consiglio dei </a:t>
            </a:r>
            <a:r>
              <a:rPr lang="it-IT" sz="1800" dirty="0" err="1">
                <a:effectLst/>
                <a:latin typeface="Book Antiqua" panose="02040602050305030304" pitchFamily="18" charset="0"/>
                <a:ea typeface="Calibri" panose="020F0502020204030204" pitchFamily="34" charset="0"/>
                <a:cs typeface="Times New Roman" panose="02020603050405020304" pitchFamily="18" charset="0"/>
              </a:rPr>
              <a:t>Dodici”e</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i due Capitani Reggenti che sono i capi dello Stato e restano in carica sei mesi.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6000"/>
              </a:lnSpc>
              <a:spcAft>
                <a:spcPts val="800"/>
              </a:spcAft>
              <a:buNone/>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p>
        </p:txBody>
      </p:sp>
      <p:pic>
        <p:nvPicPr>
          <p:cNvPr id="4" name="Immagine 3">
            <a:extLst>
              <a:ext uri="{FF2B5EF4-FFF2-40B4-BE49-F238E27FC236}">
                <a16:creationId xmlns:a16="http://schemas.microsoft.com/office/drawing/2014/main" id="{1DEC08C7-64CB-4502-84E5-0E89CE3C68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4428" y="1199408"/>
            <a:ext cx="4264069" cy="4993574"/>
          </a:xfrm>
          <a:prstGeom prst="rect">
            <a:avLst/>
          </a:prstGeom>
        </p:spPr>
      </p:pic>
    </p:spTree>
    <p:extLst>
      <p:ext uri="{BB962C8B-B14F-4D97-AF65-F5344CB8AC3E}">
        <p14:creationId xmlns:p14="http://schemas.microsoft.com/office/powerpoint/2010/main" val="3392702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543</TotalTime>
  <Words>1137</Words>
  <Application>Microsoft Office PowerPoint</Application>
  <PresentationFormat>Widescreen</PresentationFormat>
  <Paragraphs>46</Paragraphs>
  <Slides>11</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11</vt:i4>
      </vt:variant>
    </vt:vector>
  </HeadingPairs>
  <TitlesOfParts>
    <vt:vector size="19" baseType="lpstr">
      <vt:lpstr>Arial</vt:lpstr>
      <vt:lpstr>Bodoni MT Black</vt:lpstr>
      <vt:lpstr>Book Antiqua</vt:lpstr>
      <vt:lpstr>Calibri</vt:lpstr>
      <vt:lpstr>Century Gothic</vt:lpstr>
      <vt:lpstr>Times New Roman</vt:lpstr>
      <vt:lpstr>Wingdings 3</vt:lpstr>
      <vt:lpstr>Filo</vt:lpstr>
      <vt:lpstr>REPUBBLICA DI  SAN MARINO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LOMBARDIA</dc:title>
  <dc:creator>User</dc:creator>
  <cp:lastModifiedBy>User</cp:lastModifiedBy>
  <cp:revision>159</cp:revision>
  <dcterms:created xsi:type="dcterms:W3CDTF">2020-11-22T05:31:09Z</dcterms:created>
  <dcterms:modified xsi:type="dcterms:W3CDTF">2021-02-12T08:49:45Z</dcterms:modified>
</cp:coreProperties>
</file>