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407" r:id="rId6"/>
    <p:sldId id="408" r:id="rId7"/>
    <p:sldId id="402" r:id="rId8"/>
    <p:sldId id="400" r:id="rId9"/>
    <p:sldId id="309" r:id="rId10"/>
    <p:sldId id="365" r:id="rId11"/>
    <p:sldId id="403" r:id="rId12"/>
    <p:sldId id="360" r:id="rId13"/>
    <p:sldId id="404" r:id="rId14"/>
    <p:sldId id="379" r:id="rId15"/>
    <p:sldId id="409" r:id="rId16"/>
    <p:sldId id="380" r:id="rId17"/>
    <p:sldId id="406" r:id="rId18"/>
    <p:sldId id="320" r:id="rId19"/>
    <p:sldId id="269" r:id="rId20"/>
    <p:sldId id="353" r:id="rId21"/>
    <p:sldId id="323" r:id="rId22"/>
    <p:sldId id="334" r:id="rId23"/>
    <p:sldId id="378" r:id="rId24"/>
    <p:sldId id="397" r:id="rId25"/>
    <p:sldId id="4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096C-619E-4787-B17E-8FA19E87AC06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FA62-A6CA-4066-A456-3AD7F18A6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91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17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5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1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6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03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601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29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76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1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5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9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7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5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5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22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40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5F2C-C0FC-4CEC-98EE-322E615D512F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788564-9079-4E77-B881-FCC4129B0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0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9E718-7864-4D35-A4E0-1B3B014B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265" y="988142"/>
            <a:ext cx="9144000" cy="211157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Bodoni MT Black" panose="02070A03080606020203" pitchFamily="18" charset="0"/>
              </a:rPr>
              <a:t>IL MOLISE</a:t>
            </a:r>
            <a:br>
              <a:rPr lang="it-IT" dirty="0">
                <a:solidFill>
                  <a:srgbClr val="0070C0"/>
                </a:solidFill>
                <a:latin typeface="Bodoni MT Black" panose="02070A03080606020203" pitchFamily="18" charset="0"/>
              </a:rPr>
            </a:br>
            <a:endParaRPr lang="it-IT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5B2DD2-70D7-41C0-ADE4-80BF32706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8285"/>
            <a:ext cx="9144000" cy="19773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it-IT" sz="2800" b="1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it-IT" sz="2800" b="1">
                <a:solidFill>
                  <a:srgbClr val="0070C0"/>
                </a:solidFill>
                <a:latin typeface="Book Antiqua" panose="02040602050305030304" pitchFamily="18" charset="0"/>
              </a:rPr>
              <a:t>CLASSE 5 B</a:t>
            </a:r>
          </a:p>
          <a:p>
            <a:endParaRPr lang="it-IT" sz="2400" b="1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it-IT" sz="2800" b="1" i="1">
                <a:solidFill>
                  <a:srgbClr val="0070C0"/>
                </a:solidFill>
                <a:latin typeface="Book Antiqua" panose="02040602050305030304" pitchFamily="18" charset="0"/>
              </a:rPr>
              <a:t>ANNO SCOLASTICO 2020-2021</a:t>
            </a:r>
          </a:p>
        </p:txBody>
      </p:sp>
    </p:spTree>
    <p:extLst>
      <p:ext uri="{BB962C8B-B14F-4D97-AF65-F5344CB8AC3E}">
        <p14:creationId xmlns:p14="http://schemas.microsoft.com/office/powerpoint/2010/main" val="32173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930062-43E0-4A2E-9AE9-605C987A59BE}"/>
              </a:ext>
            </a:extLst>
          </p:cNvPr>
          <p:cNvSpPr txBox="1"/>
          <p:nvPr/>
        </p:nvSpPr>
        <p:spPr>
          <a:xfrm>
            <a:off x="1922207" y="913888"/>
            <a:ext cx="9212825" cy="5030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400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fiumi e i laghi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175" algn="just">
              <a:lnSpc>
                <a:spcPct val="107000"/>
              </a:lnSpc>
              <a:spcAft>
                <a:spcPts val="785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L'appennino abruzzese-molisano è uno dei più ricchi nodi idrografici dell'Italia peninsulare. I monti calcarei, infatti, possono essere paragonati a gigantesche «spugne» che assorbono, per poi cedere lentamente, le acque provenienti dalle precipitazioni.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175" algn="just">
              <a:lnSpc>
                <a:spcPct val="107000"/>
              </a:lnSpc>
              <a:spcAft>
                <a:spcPts val="785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Molise è quindi ricco di corsi d'acqua anche tutti (tranne il </a:t>
            </a:r>
            <a:r>
              <a:rPr lang="it-IT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Biferno</a:t>
            </a: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è interamente molisano) terminano il loro corso fuori della regione. La ricchezza idrica del Molise non è però uniformemente distribuita nel tempo; </a:t>
            </a:r>
            <a:r>
              <a:rPr lang="it-IT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corsi d'acqua della regione hanno un regime quasi torrentizio e per lo più esclusivamente influenzato dalle piogge.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930062-43E0-4A2E-9AE9-605C987A59BE}"/>
              </a:ext>
            </a:extLst>
          </p:cNvPr>
          <p:cNvSpPr txBox="1"/>
          <p:nvPr/>
        </p:nvSpPr>
        <p:spPr>
          <a:xfrm>
            <a:off x="1804219" y="959573"/>
            <a:ext cx="9212825" cy="4938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just">
              <a:lnSpc>
                <a:spcPct val="107000"/>
              </a:lnSpc>
              <a:spcAft>
                <a:spcPts val="475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poi i corsi dei due principali fiumi della regione, il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Trigno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Biferno,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è facile rilevare alcune caratteristiche comuni a entrambi.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algn="just">
              <a:lnSpc>
                <a:spcPct val="107000"/>
              </a:lnSpc>
              <a:spcAft>
                <a:spcPts val="475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Similmente a quanto avviene nell'idrografia marchigiana, i due fiumi hanno corso quasi parallelo e per la maggior parte con direzione perpendicolare alla linea di costa. Solo il percorso iniziale di entrambi i fiumi è parallelo alla costa e, prima di mutare direzione verso il mare, si infossa in profonde gole.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Brevità di corso e scarsa superficie del bacino idrografico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sono, in definitiva, le caratteristiche più importanti del Trigno e del Biferno.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algn="just">
              <a:lnSpc>
                <a:spcPct val="107000"/>
              </a:lnSpc>
              <a:spcAft>
                <a:spcPts val="35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Trigno, che per un lungo tratto separa gli Abruzzi dal Molise, nasce dalla sorgente di Capo di Trigno e si getta nell'Adriatico dopo un corso di 85 chilometri di lunghezza.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52400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Biferno nasce invece alle falde del Matese e si getta nell’adriatico dopo un corso di 83 km.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8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34028"/>
              </p:ext>
            </p:extLst>
          </p:nvPr>
        </p:nvGraphicFramePr>
        <p:xfrm>
          <a:off x="1661300" y="855407"/>
          <a:ext cx="6400799" cy="559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799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559366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graphicFrame>
        <p:nvGraphicFramePr>
          <p:cNvPr id="7" name="Tabella 2">
            <a:extLst>
              <a:ext uri="{FF2B5EF4-FFF2-40B4-BE49-F238E27FC236}">
                <a16:creationId xmlns:a16="http://schemas.microsoft.com/office/drawing/2014/main" id="{D123F50A-95BD-48E9-9AA8-32561455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0031"/>
              </p:ext>
            </p:extLst>
          </p:nvPr>
        </p:nvGraphicFramePr>
        <p:xfrm>
          <a:off x="8062098" y="855407"/>
          <a:ext cx="3884096" cy="289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96">
                  <a:extLst>
                    <a:ext uri="{9D8B030D-6E8A-4147-A177-3AD203B41FA5}">
                      <a16:colId xmlns:a16="http://schemas.microsoft.com/office/drawing/2014/main" val="2072317866"/>
                    </a:ext>
                  </a:extLst>
                </a:gridCol>
              </a:tblGrid>
              <a:tr h="2890684">
                <a:tc>
                  <a:txBody>
                    <a:bodyPr/>
                    <a:lstStyle/>
                    <a:p>
                      <a:pPr algn="l"/>
                      <a:r>
                        <a:rPr lang="it-IT" sz="2400" dirty="0">
                          <a:latin typeface="+mn-lt"/>
                        </a:rPr>
                        <a:t>I fiumi molisani sono brevi e hanno un carattere torrentizio, con piene primaverili e secche estive.</a:t>
                      </a:r>
                    </a:p>
                    <a:p>
                      <a:pPr algn="l"/>
                      <a:r>
                        <a:rPr lang="it-IT" sz="2400" dirty="0">
                          <a:latin typeface="+mn-lt"/>
                        </a:rPr>
                        <a:t>Il maggiore è il fiume Biferno.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8486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A2A71754-FD52-4CFF-A964-9F7387C4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39" y="1199562"/>
            <a:ext cx="4876409" cy="49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B3B01807-23FE-4529-9AE7-78E92231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476" y="693174"/>
            <a:ext cx="8378671" cy="508819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400" b="1" dirty="0">
                <a:solidFill>
                  <a:srgbClr val="FF000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CITTA’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400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Campobasso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1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Capoluogo della regione, sorse, in epoca imprecisata, in forma di antico castello che venne distrutto da un terremoto.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240" indent="0" algn="just">
              <a:lnSpc>
                <a:spcPct val="96000"/>
              </a:lnSpc>
              <a:spcAft>
                <a:spcPts val="150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Sulle rovine di quell'edificio sorse, nel 1459, il castello attuale e ai suoi piedi la parte più antica della città, che prese poi a «scendere» verso la pianura.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1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L'origine del nome è controversa: alcuni l'attribuiscono al fatto che la parte più recente sorse in un pianoro più basso (Campo-Basso) del centro originario, altri invece l'attribuiscono al fatto che nel Medioevo la parte bassa della città fu sede dei vassalli del conte che abitava nel castello e di qui il nome di “Campus </a:t>
            </a:r>
            <a:r>
              <a:rPr lang="it-IT" sz="20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Vassorum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8183FD-45B5-428C-B2E6-4A4AD6EC5128}"/>
              </a:ext>
            </a:extLst>
          </p:cNvPr>
          <p:cNvSpPr txBox="1"/>
          <p:nvPr/>
        </p:nvSpPr>
        <p:spPr>
          <a:xfrm>
            <a:off x="1611261" y="1165123"/>
            <a:ext cx="10069461" cy="430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1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città conserva ancor oggi, nella parte antica, una suggestiva atmosfera medioevale conferitale dalie chiese di S. Bartolomeo e S. Giorgio e dalla sovrastante presenza del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Castello di S. Giorgio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oggi in parte trasformato in sacrario dei caduti. Di vivo interesse artistico e storico è pure il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Museo sannitico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raccoglie reperti di incalcolabile valore documentaristico, dell'antica civiltà regionale. Oggi la città è sede di un certo turismo di transito e di medie industrie alimentari.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1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Diversi centri di notevole importanza ora turistica ora economica si trovano nella provincia. L'unico importante centro costiero e peschereccio è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Termoli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sede di un porto cui fa capo una navigazione di medio cabotaggio per la Dalmazia e le Isole Tremiti. Termoli, inoltre, posta nel luogo dove le vie provenienti dall'interno si congiungono con quelle costiere; è importante nodo stradale e ferroviario.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57577"/>
              </p:ext>
            </p:extLst>
          </p:nvPr>
        </p:nvGraphicFramePr>
        <p:xfrm>
          <a:off x="1661300" y="722671"/>
          <a:ext cx="9871939" cy="572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939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5726398">
                <a:tc>
                  <a:txBody>
                    <a:bodyPr/>
                    <a:lstStyle/>
                    <a:p>
                      <a:r>
                        <a:rPr lang="it-IT" sz="2400" dirty="0"/>
                        <a:t>Uno scorcio di Termoli vecchia con le antiche fortificazioni a picco sul mare.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EE4C41C-054B-487C-8813-F0A4F184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1" y="1747684"/>
            <a:ext cx="9066415" cy="43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8183FD-45B5-428C-B2E6-4A4AD6EC5128}"/>
              </a:ext>
            </a:extLst>
          </p:cNvPr>
          <p:cNvSpPr txBox="1"/>
          <p:nvPr/>
        </p:nvSpPr>
        <p:spPr>
          <a:xfrm>
            <a:off x="1611262" y="1253612"/>
            <a:ext cx="9051822" cy="433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400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Isernia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5715"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Altro grande centro agricolo e commerciale della zona più interna del Molise, testimonia l'attaccamento della popolazione locale alla loro sede: distrutta diverse volte da calamità naturali e belliche è sempre risorta.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5715"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città infatti ha un aspetto molto moderno dovuto alla quasi totale distruzione del centro avvenuta nel '43 (per tale motivo la città è stata decorata; con medaglia d'oro).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5715" algn="just">
              <a:lnSpc>
                <a:spcPct val="107000"/>
              </a:lnSpc>
              <a:spcAft>
                <a:spcPts val="1460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i centri turistici ricordiamo Riccia, il pianoro di Campitello e Agnone nota per l'artigianato dei metalli.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14875"/>
              </p:ext>
            </p:extLst>
          </p:nvPr>
        </p:nvGraphicFramePr>
        <p:xfrm>
          <a:off x="1661300" y="781665"/>
          <a:ext cx="9001784" cy="566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784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56674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EEB996E7-E337-4BD8-A0A3-E7DD5124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16" y="962442"/>
            <a:ext cx="6695768" cy="51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B3B01807-23FE-4529-9AE7-78E92231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476" y="693174"/>
            <a:ext cx="8378671" cy="508819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4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CLIMA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5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ragione della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continentalità del clima</a:t>
            </a:r>
            <a:r>
              <a:rPr lang="it-IT" sz="2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regione va ricercata nella montuosità del territorio che isola la regione dall'influenza di possibili elementi moderatori determinando un'elevata escursione termica (quasi 20 gradi tra massime estive e minime invernali) in vaste zone dell'interno.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5"/>
              </a:spcAft>
              <a:buNone/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Sempre alla montuosità si devono le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elevate precipitazioni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specie nel periodo invernale, spesso in forma nevosa e tali da isolare per lunghi periodi, in determinate zone del Matese (uno dei settori peninsulari più ricchi di precipitazioni), interi villaggi. Fortunatamente anche qui alcune valli e conche riparate godono di un clima più mite e regolare, specie se attraverso “</a:t>
            </a:r>
            <a:r>
              <a:rPr lang="it-IT" sz="20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passaggi“naturali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può giungere fino ad esse l’influenza mitigatrice dell’adriatico.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C57A8E4-F85C-4BF7-A181-B89C0CC6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97" y="1165124"/>
            <a:ext cx="8953139" cy="494506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2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ATTIVITA’ ECONOMICHE</a:t>
            </a:r>
            <a:b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Quest’ambiente montano è stato abitato fin dall’antichità nell’area dei monti Sannio, infatti era insediato il popolo italico dei Sanniti. Oggi, oltre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all’allevamento di ovini e caprini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 sta sviluppando il turismo invernale in alcuni centri, come Campitello Matese.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produzioni dell’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concentrano su grano, con cui si produce anche pasta alimentare di ottima qualità, e su ulivi, viti e ortaggi.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L’artigiano tradizionale</a:t>
            </a:r>
            <a:r>
              <a:rPr lang="it-IT" sz="2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sopravvive nella lavorazione dell’argilla (tegami di coccio, piatti, mattonelle, </a:t>
            </a:r>
            <a:r>
              <a:rPr lang="it-IT" sz="20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nel ferro battuto e dal cuoio, nella tessitura a mano.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popolazione è concentrata soprattutto nelle sue città principali Campobasso e Isernia. Termoli è il centro principale della costa, è un porto peschereccio e un centro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Sempre in quest’area stanno sorgendo alcune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industrie,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particolare quelle metallurgiche dedicate alla produzione di motori automobilistici.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5345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F5FC4-6882-4A8F-92DA-7E812A55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80226"/>
          </a:xfrm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IL MOLISE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C3E11A-38B2-4A9A-A468-3A308AFD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504336"/>
            <a:ext cx="7681254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C57A8E4-F85C-4BF7-A181-B89C0CC6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515" y="1047135"/>
            <a:ext cx="8915399" cy="50318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200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1720753-4AA5-4E70-B269-68AF2D79F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37336"/>
              </p:ext>
            </p:extLst>
          </p:nvPr>
        </p:nvGraphicFramePr>
        <p:xfrm>
          <a:off x="1637071" y="1165123"/>
          <a:ext cx="4247804" cy="503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804">
                  <a:extLst>
                    <a:ext uri="{9D8B030D-6E8A-4147-A177-3AD203B41FA5}">
                      <a16:colId xmlns:a16="http://schemas.microsoft.com/office/drawing/2014/main" val="1237921017"/>
                    </a:ext>
                  </a:extLst>
                </a:gridCol>
              </a:tblGrid>
              <a:tr h="5031886">
                <a:tc>
                  <a:txBody>
                    <a:bodyPr/>
                    <a:lstStyle/>
                    <a:p>
                      <a:endParaRPr lang="it-IT" sz="2000" b="1" kern="1200" cap="small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29671"/>
                  </a:ext>
                </a:extLst>
              </a:tr>
            </a:tbl>
          </a:graphicData>
        </a:graphic>
      </p:graphicFrame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2469965F-7DF6-48AA-8996-FFCF679F3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63032"/>
              </p:ext>
            </p:extLst>
          </p:nvPr>
        </p:nvGraphicFramePr>
        <p:xfrm>
          <a:off x="6307127" y="1165124"/>
          <a:ext cx="471078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787">
                  <a:extLst>
                    <a:ext uri="{9D8B030D-6E8A-4147-A177-3AD203B41FA5}">
                      <a16:colId xmlns:a16="http://schemas.microsoft.com/office/drawing/2014/main" val="2480227555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r>
                        <a:rPr lang="it-IT" dirty="0"/>
                        <a:t>AD AGNONE HA SEDE UNA DELLE PIU’ IMPORTANTI FABBRICHE DI CAMPANE AL MONDO.</a:t>
                      </a:r>
                    </a:p>
                    <a:p>
                      <a:r>
                        <a:rPr lang="it-IT" dirty="0"/>
                        <a:t>E’ UNA TRADIZIONE ARTIGIANALE CHE RISALE AL MEDIOEVO.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36594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D969C8F2-4DC4-4FAD-B22F-60CB81B3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5" y="1445343"/>
            <a:ext cx="3054970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2069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430">
              <a:schemeClr val="accent5">
                <a:lumMod val="75000"/>
              </a:schemeClr>
            </a:gs>
            <a:gs pos="0">
              <a:schemeClr val="accent5">
                <a:lumMod val="60000"/>
                <a:lumOff val="40000"/>
              </a:schemeClr>
            </a:gs>
            <a:gs pos="3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5058" y="771895"/>
            <a:ext cx="4895124" cy="516576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4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GEOSTORIA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L’Appennino Sannita e i monti del Sannio ci parlano della regione storica del Sannio, abitata dal </a:t>
            </a:r>
            <a:r>
              <a:rPr lang="it-IT" sz="26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popolo dei Sanniti</a:t>
            </a:r>
            <a:r>
              <a:rPr lang="it-IT" sz="2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Erano forti guerrieri pastori, che cercavano di conquistare i territori circostanti per trovare altri pascoli per i loro animali.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r>
              <a:rPr lang="it-IT" sz="2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 3 furono le guerre che i Romani dovettero condurre contro i Sanniti prima di avere la vittoria definitiva nel terzo secolo a.C. 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E3BE72-2DB4-4B4A-9D18-F68EA600D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72695" y="1781299"/>
            <a:ext cx="4158061" cy="25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8E014C-1EC7-4750-8E04-9B1E8238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017" y="1080655"/>
            <a:ext cx="9431593" cy="387135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Book Antiqua" panose="02040602050305030304" pitchFamily="18" charset="0"/>
              <a:buChar char="-"/>
              <a:tabLst>
                <a:tab pos="590550" algn="l"/>
              </a:tabLs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9055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A2597E-B8B0-4CF9-8297-373D224725DD}"/>
              </a:ext>
            </a:extLst>
          </p:cNvPr>
          <p:cNvSpPr txBox="1"/>
          <p:nvPr/>
        </p:nvSpPr>
        <p:spPr>
          <a:xfrm>
            <a:off x="1563329" y="1415845"/>
            <a:ext cx="9689690" cy="3912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4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VIAGGIO!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Book Antiqua" panose="02040602050305030304" pitchFamily="18" charset="0"/>
              <a:buChar char="-"/>
              <a:tabLst>
                <a:tab pos="590550" algn="l"/>
              </a:tabLs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scoprire sulla costa il caratteristico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Borgo Antico di Termoli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che sorge su un piccolo promontorio proteso nel Mare Adriatico. Qui si trova uno dei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Parchi Archeologici</a:t>
            </a:r>
            <a:r>
              <a:rPr lang="it-IT" sz="2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più belli d’Italia anche grazie al paesaggio circostante: è quello della città romana di Sebino.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Book Antiqua" panose="02040602050305030304" pitchFamily="18" charset="0"/>
              <a:buChar char="-"/>
              <a:tabLst>
                <a:tab pos="590550" algn="l"/>
              </a:tabLs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ammirare importanti e rari affreschi che risalgono a prima dell’anno mille occorre una visita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all’area archeologica di San Vincenzo al Volturno.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Book Antiqua" panose="02040602050305030304" pitchFamily="18" charset="0"/>
              <a:buChar char="-"/>
              <a:tabLst>
                <a:tab pos="590550" algn="l"/>
              </a:tabLs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175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19978"/>
              </p:ext>
            </p:extLst>
          </p:nvPr>
        </p:nvGraphicFramePr>
        <p:xfrm>
          <a:off x="1887795" y="884903"/>
          <a:ext cx="9940412" cy="568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412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5682153"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Molise sopravvive un’attenzione secolare all’ambiente. Nella Regione, peraltro molto poco estesa, trovano spazio il Parco </a:t>
                      </a:r>
                      <a:r>
                        <a:rPr lang="it-IT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Nazionale d’Abruzzo Lazio </a:t>
                      </a:r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Molise, la riserva statale di </a:t>
                      </a:r>
                      <a:r>
                        <a:rPr lang="it-IT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Montedimezzo</a:t>
                      </a:r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quella di Pesche, le oasi di Guardiaregia Campochiaro e di Bosco Casale.</a:t>
                      </a:r>
                    </a:p>
                    <a:p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queste aree è diffusa una fauna molto varia, dove spiccano specie come l’orso marsicano, il lupo, la lince, il gatto selvatico, la martora, il barbagianni, il picchio verde e la cinciallegra; la flora è caratterizzata dalla presenza del pino nero, del ginepro nano, dell’iris marsicano e della scarpetta di Venere. L’Oasi di Bosco Casale è il rifugio privilegiato di coloratissime farfalle, in particolare nel mese di giugno; sono circa 80 le specie diurne censite.</a:t>
                      </a: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8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175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83054"/>
              </p:ext>
            </p:extLst>
          </p:nvPr>
        </p:nvGraphicFramePr>
        <p:xfrm>
          <a:off x="6651522" y="884903"/>
          <a:ext cx="5176683" cy="568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683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568215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654D2C03-A742-4239-A597-7B25A1B57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84078"/>
              </p:ext>
            </p:extLst>
          </p:nvPr>
        </p:nvGraphicFramePr>
        <p:xfrm>
          <a:off x="2123768" y="265471"/>
          <a:ext cx="3583858" cy="630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858">
                  <a:extLst>
                    <a:ext uri="{9D8B030D-6E8A-4147-A177-3AD203B41FA5}">
                      <a16:colId xmlns:a16="http://schemas.microsoft.com/office/drawing/2014/main" val="3548580489"/>
                    </a:ext>
                  </a:extLst>
                </a:gridCol>
              </a:tblGrid>
              <a:tr h="6301585">
                <a:tc>
                  <a:txBody>
                    <a:bodyPr/>
                    <a:lstStyle/>
                    <a:p>
                      <a:pPr algn="just"/>
                      <a:endParaRPr lang="it-IT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20600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66133003-CD89-4DF8-B320-3905539A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77" y="1335442"/>
            <a:ext cx="4363372" cy="47810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48FBA71-4153-41D2-B0D0-6E3E0A3E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72" y="738064"/>
            <a:ext cx="2465780" cy="53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0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48169"/>
              </p:ext>
            </p:extLst>
          </p:nvPr>
        </p:nvGraphicFramePr>
        <p:xfrm>
          <a:off x="5510151" y="240965"/>
          <a:ext cx="6448301" cy="619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301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61998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endParaRPr lang="it-IT" sz="2400" b="1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 b="1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 i sapori di prodotti e piatti tipici</a:t>
                      </a:r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caciocavallo di Agnone,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mozzarella,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“maccarone chi secce” (pasta con le seppie), il capretto alla pecoraia.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dolci tipici: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cicerchiata (palline di pasta dolce fritte e poi amalgamate con miele)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Book Antiqua" panose="02040602050305030304" pitchFamily="18" charset="0"/>
                        <a:buNone/>
                        <a:tabLst>
                          <a:tab pos="590550" algn="l"/>
                        </a:tabLst>
                      </a:pPr>
                      <a:r>
                        <a:rPr lang="it-IT" sz="2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le ostie ripiene (sottili tondi di acqua e farina uniti a coppie e ripieni di noci tritate, miele e cacao).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654D2C03-A742-4239-A597-7B25A1B57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17009"/>
              </p:ext>
            </p:extLst>
          </p:nvPr>
        </p:nvGraphicFramePr>
        <p:xfrm>
          <a:off x="1662545" y="240966"/>
          <a:ext cx="3645930" cy="250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930">
                  <a:extLst>
                    <a:ext uri="{9D8B030D-6E8A-4147-A177-3AD203B41FA5}">
                      <a16:colId xmlns:a16="http://schemas.microsoft.com/office/drawing/2014/main" val="3548580489"/>
                    </a:ext>
                  </a:extLst>
                </a:gridCol>
              </a:tblGrid>
              <a:tr h="2502234">
                <a:tc>
                  <a:txBody>
                    <a:bodyPr/>
                    <a:lstStyle/>
                    <a:p>
                      <a:pPr algn="l"/>
                      <a:r>
                        <a:rPr lang="it-IT" sz="2000">
                          <a:solidFill>
                            <a:srgbClr val="002060"/>
                          </a:solidFill>
                        </a:rPr>
                        <a:t>Caciocavallo di Agnone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20600"/>
                  </a:ext>
                </a:extLst>
              </a:tr>
            </a:tbl>
          </a:graphicData>
        </a:graphic>
      </p:graphicFrame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id="{21BE1C8A-DF41-4669-9B1A-5AC452274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88486"/>
              </p:ext>
            </p:extLst>
          </p:nvPr>
        </p:nvGraphicFramePr>
        <p:xfrm>
          <a:off x="1704109" y="4832578"/>
          <a:ext cx="3562802" cy="160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802">
                  <a:extLst>
                    <a:ext uri="{9D8B030D-6E8A-4147-A177-3AD203B41FA5}">
                      <a16:colId xmlns:a16="http://schemas.microsoft.com/office/drawing/2014/main" val="3548580489"/>
                    </a:ext>
                  </a:extLst>
                </a:gridCol>
              </a:tblGrid>
              <a:tr h="1608195">
                <a:tc>
                  <a:txBody>
                    <a:bodyPr/>
                    <a:lstStyle/>
                    <a:p>
                      <a:pPr algn="l"/>
                      <a:r>
                        <a:rPr lang="it-IT" sz="1800">
                          <a:solidFill>
                            <a:srgbClr val="002060"/>
                          </a:solidFill>
                        </a:rPr>
                        <a:t>La cicerchiata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20600"/>
                  </a:ext>
                </a:extLst>
              </a:tr>
            </a:tbl>
          </a:graphicData>
        </a:graphic>
      </p:graphicFrame>
      <p:pic>
        <p:nvPicPr>
          <p:cNvPr id="6" name="Immagine1">
            <a:extLst>
              <a:ext uri="{FF2B5EF4-FFF2-40B4-BE49-F238E27FC236}">
                <a16:creationId xmlns:a16="http://schemas.microsoft.com/office/drawing/2014/main" id="{F450D340-0B79-4DC7-B41E-16C1F99BEE26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45673" y="632738"/>
            <a:ext cx="3396343" cy="1840675"/>
          </a:xfrm>
          <a:prstGeom prst="rect">
            <a:avLst/>
          </a:prstGeom>
        </p:spPr>
      </p:pic>
      <p:graphicFrame>
        <p:nvGraphicFramePr>
          <p:cNvPr id="7" name="Tabella 3">
            <a:extLst>
              <a:ext uri="{FF2B5EF4-FFF2-40B4-BE49-F238E27FC236}">
                <a16:creationId xmlns:a16="http://schemas.microsoft.com/office/drawing/2014/main" id="{4D331619-5E3B-4CF9-8A46-262CEA15B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59056"/>
              </p:ext>
            </p:extLst>
          </p:nvPr>
        </p:nvGraphicFramePr>
        <p:xfrm>
          <a:off x="1704109" y="2865184"/>
          <a:ext cx="3645930" cy="182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930">
                  <a:extLst>
                    <a:ext uri="{9D8B030D-6E8A-4147-A177-3AD203B41FA5}">
                      <a16:colId xmlns:a16="http://schemas.microsoft.com/office/drawing/2014/main" val="3548580489"/>
                    </a:ext>
                  </a:extLst>
                </a:gridCol>
              </a:tblGrid>
              <a:tr h="1825569">
                <a:tc>
                  <a:txBody>
                    <a:bodyPr/>
                    <a:lstStyle/>
                    <a:p>
                      <a:pPr algn="l"/>
                      <a:r>
                        <a:rPr lang="it-IT" sz="2000">
                          <a:solidFill>
                            <a:srgbClr val="002060"/>
                          </a:solidFill>
                        </a:rPr>
                        <a:t>Ostie </a:t>
                      </a:r>
                    </a:p>
                    <a:p>
                      <a:pPr algn="l"/>
                      <a:r>
                        <a:rPr lang="it-IT" sz="2000">
                          <a:solidFill>
                            <a:srgbClr val="002060"/>
                          </a:solidFill>
                        </a:rPr>
                        <a:t>ripiene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20600"/>
                  </a:ext>
                </a:extLst>
              </a:tr>
            </a:tbl>
          </a:graphicData>
        </a:graphic>
      </p:graphicFrame>
      <p:pic>
        <p:nvPicPr>
          <p:cNvPr id="10" name="Immagine3">
            <a:extLst>
              <a:ext uri="{FF2B5EF4-FFF2-40B4-BE49-F238E27FC236}">
                <a16:creationId xmlns:a16="http://schemas.microsoft.com/office/drawing/2014/main" id="{6F1EE5C0-CFDF-4917-90C1-D6DC8852DD1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7501" y="3007009"/>
            <a:ext cx="1284515" cy="1493739"/>
          </a:xfrm>
          <a:prstGeom prst="rect">
            <a:avLst/>
          </a:prstGeom>
        </p:spPr>
      </p:pic>
      <p:pic>
        <p:nvPicPr>
          <p:cNvPr id="11" name="Immagine2">
            <a:extLst>
              <a:ext uri="{FF2B5EF4-FFF2-40B4-BE49-F238E27FC236}">
                <a16:creationId xmlns:a16="http://schemas.microsoft.com/office/drawing/2014/main" id="{E2C42F91-17EE-465B-BB12-7EDC9CF4C727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43844" y="4960752"/>
            <a:ext cx="1796035" cy="1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AD13CD-C392-4087-899C-0694CCE6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690465"/>
            <a:ext cx="10515600" cy="54864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400" b="1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CARTA D’IDENTITA’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CAPOLUOGO: </a:t>
            </a:r>
            <a:r>
              <a:rPr lang="it-IT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CAMPOBASSO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PROVINCE: </a:t>
            </a:r>
            <a:r>
              <a:rPr lang="it-IT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CAMPOBASSO, ISERNIA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  <a:latin typeface="Bodoni MT Black" panose="02070A03080606020203" pitchFamily="18" charset="0"/>
              </a:rPr>
              <a:t>L’AREOGRAMMA DEL TERRITORIO</a:t>
            </a:r>
            <a:r>
              <a:rPr lang="it-IT" b="1" dirty="0"/>
              <a:t>:</a:t>
            </a:r>
            <a:endParaRPr lang="it-IT" dirty="0"/>
          </a:p>
        </p:txBody>
      </p:sp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4FE8C950-96AC-4234-92EF-E63762790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50365"/>
              </p:ext>
            </p:extLst>
          </p:nvPr>
        </p:nvGraphicFramePr>
        <p:xfrm>
          <a:off x="5987845" y="2967134"/>
          <a:ext cx="4837471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471">
                  <a:extLst>
                    <a:ext uri="{9D8B030D-6E8A-4147-A177-3AD203B41FA5}">
                      <a16:colId xmlns:a16="http://schemas.microsoft.com/office/drawing/2014/main" val="1380027140"/>
                    </a:ext>
                  </a:extLst>
                </a:gridCol>
              </a:tblGrid>
              <a:tr h="3200401">
                <a:tc>
                  <a:txBody>
                    <a:bodyPr/>
                    <a:lstStyle/>
                    <a:p>
                      <a:endParaRPr lang="it-IT" sz="2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LA POSIZIONE</a:t>
                      </a:r>
                    </a:p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Molise si trova nell’Italia centro-meridionale e si affaccia a Est sul Mare Adriatico.</a:t>
                      </a:r>
                    </a:p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Molise è regione autonoma dal 1963. Precedentemente io suo territorio costituiva una delle province della regione denominata Abruzzo-Molise.</a:t>
                      </a:r>
                    </a:p>
                    <a:p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431D2-1BF0-427C-9157-7279782F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788" y="542349"/>
            <a:ext cx="8911687" cy="110109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b="1" dirty="0">
                <a:solidFill>
                  <a:srgbClr val="FF0000"/>
                </a:solidFill>
                <a:latin typeface="Bodoni MT Black" panose="02070A03080606020203" pitchFamily="18" charset="0"/>
              </a:rPr>
              <a:t>QUALI CARATTERISTICHE HA IL TERRITORIO?</a:t>
            </a:r>
            <a:b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br>
              <a:rPr lang="it-IT" sz="2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930062-43E0-4A2E-9AE9-605C987A59BE}"/>
              </a:ext>
            </a:extLst>
          </p:cNvPr>
          <p:cNvSpPr txBox="1"/>
          <p:nvPr/>
        </p:nvSpPr>
        <p:spPr>
          <a:xfrm>
            <a:off x="1946788" y="1643443"/>
            <a:ext cx="9212825" cy="357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000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monti e le pianure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regione ritroviamo, e molto diffuso, il fenomeno delle valli parallele e perpendicolari, per gran parte del loro solco, alla linea della costa (Trigno, Fortore); così pure ritroviamo la tipica progressione pianura-collina-montagna dal mare ai monti, i quali, però, questo caso, sono assai più lontani dalla costa. I rilievi più elevati della regione sono infatti lungo i suoi confini occidentali e sono costituiti essenzialmente dai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massicci calcarei della Meta</a:t>
            </a:r>
            <a:r>
              <a:rPr lang="it-IT" sz="2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(breve e alto tronco orografico che culmina a 2241m) e dei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Monti del Matese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 monti del Matese sono compresi 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monti Miletto</a:t>
            </a:r>
            <a:r>
              <a:rPr lang="it-IT" sz="2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(2050m) e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Mutria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( 1822m) che rappresentano le massime elevazioni molisane.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00346"/>
              </p:ext>
            </p:extLst>
          </p:nvPr>
        </p:nvGraphicFramePr>
        <p:xfrm>
          <a:off x="1661301" y="855407"/>
          <a:ext cx="5889874" cy="483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874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48374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graphicFrame>
        <p:nvGraphicFramePr>
          <p:cNvPr id="7" name="Tabella 2">
            <a:extLst>
              <a:ext uri="{FF2B5EF4-FFF2-40B4-BE49-F238E27FC236}">
                <a16:creationId xmlns:a16="http://schemas.microsoft.com/office/drawing/2014/main" id="{D123F50A-95BD-48E9-9AA8-32561455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7529"/>
              </p:ext>
            </p:extLst>
          </p:nvPr>
        </p:nvGraphicFramePr>
        <p:xfrm>
          <a:off x="7551175" y="855407"/>
          <a:ext cx="4395019" cy="21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019">
                  <a:extLst>
                    <a:ext uri="{9D8B030D-6E8A-4147-A177-3AD203B41FA5}">
                      <a16:colId xmlns:a16="http://schemas.microsoft.com/office/drawing/2014/main" val="2072317866"/>
                    </a:ext>
                  </a:extLst>
                </a:gridCol>
              </a:tblGrid>
              <a:tr h="2182761">
                <a:tc>
                  <a:txBody>
                    <a:bodyPr/>
                    <a:lstStyle/>
                    <a:p>
                      <a:pPr algn="l"/>
                      <a:r>
                        <a:rPr lang="it-IT" sz="2400" dirty="0">
                          <a:latin typeface="+mn-lt"/>
                        </a:rPr>
                        <a:t>Massiccio del Matese: monti calcarei, dalle forme arrotondate; parzialmente coperti da boschi di faggi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8486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77CA2F4-8B3C-4ED4-8A8E-4945EBB7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8" y="1165123"/>
            <a:ext cx="5168284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9702C5B-092E-4314-899F-809BAB06658E}"/>
              </a:ext>
            </a:extLst>
          </p:cNvPr>
          <p:cNvGraphicFramePr>
            <a:graphicFrameLocks noGrp="1"/>
          </p:cNvGraphicFramePr>
          <p:nvPr/>
        </p:nvGraphicFramePr>
        <p:xfrm>
          <a:off x="1661301" y="855407"/>
          <a:ext cx="5889874" cy="483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874">
                  <a:extLst>
                    <a:ext uri="{9D8B030D-6E8A-4147-A177-3AD203B41FA5}">
                      <a16:colId xmlns:a16="http://schemas.microsoft.com/office/drawing/2014/main" val="1842673780"/>
                    </a:ext>
                  </a:extLst>
                </a:gridCol>
              </a:tblGrid>
              <a:tr h="48374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533"/>
                  </a:ext>
                </a:extLst>
              </a:tr>
            </a:tbl>
          </a:graphicData>
        </a:graphic>
      </p:graphicFrame>
      <p:graphicFrame>
        <p:nvGraphicFramePr>
          <p:cNvPr id="7" name="Tabella 2">
            <a:extLst>
              <a:ext uri="{FF2B5EF4-FFF2-40B4-BE49-F238E27FC236}">
                <a16:creationId xmlns:a16="http://schemas.microsoft.com/office/drawing/2014/main" id="{D123F50A-95BD-48E9-9AA8-32561455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66162"/>
              </p:ext>
            </p:extLst>
          </p:nvPr>
        </p:nvGraphicFramePr>
        <p:xfrm>
          <a:off x="7551175" y="855406"/>
          <a:ext cx="4395019" cy="281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019">
                  <a:extLst>
                    <a:ext uri="{9D8B030D-6E8A-4147-A177-3AD203B41FA5}">
                      <a16:colId xmlns:a16="http://schemas.microsoft.com/office/drawing/2014/main" val="2072317866"/>
                    </a:ext>
                  </a:extLst>
                </a:gridCol>
              </a:tblGrid>
              <a:tr h="2816941">
                <a:tc>
                  <a:txBody>
                    <a:bodyPr/>
                    <a:lstStyle/>
                    <a:p>
                      <a:pPr algn="l"/>
                      <a:r>
                        <a:rPr lang="it-IT" sz="2400" dirty="0">
                          <a:latin typeface="+mn-lt"/>
                        </a:rPr>
                        <a:t>Il paesaggio molisano, specialmente là dove l’Appennino digrada verso il mare, è costituito da pendii collinosi non molto ripidi e con vegetazione scarsa.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8486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8058AE0-4B36-4319-96A5-49E64687B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40" y="1165123"/>
            <a:ext cx="5271197" cy="33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930062-43E0-4A2E-9AE9-605C987A59BE}"/>
              </a:ext>
            </a:extLst>
          </p:cNvPr>
          <p:cNvSpPr txBox="1"/>
          <p:nvPr/>
        </p:nvSpPr>
        <p:spPr>
          <a:xfrm>
            <a:off x="1843549" y="969096"/>
            <a:ext cx="9212825" cy="491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890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Matese nel suo lento digradare cede ben presto luogo a modesti rilievi argillosi che si sostituiscono ai calcari dei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massicci appenninici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proprio tali monti che danno alla regione il tipico aspetto dirupato e spoglio, oltre a una caratteristica negativa: la franosità.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7000"/>
              </a:lnSpc>
              <a:spcAft>
                <a:spcPts val="13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terreno argilloso infatti è noto per la sua scarsa coesione e, in occasione di piogge violente, s'impasta con l'acqua franando a valle in forma di pastose colate o di smottamenti terrosi spesso preparati dai fenomeni sismici di assestamento, piuttosto diffusi nella regione.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7000"/>
              </a:lnSpc>
              <a:spcAft>
                <a:spcPts val="13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Molise troviamo anche parte dei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monti dei Frentani e del Sannio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larga fascia di monti argillosi, segue </a:t>
            </a: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un'esigua fascia di colline tondeggianti </a:t>
            </a:r>
            <a:r>
              <a:rPr lang="it-IT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davanti alle quali si sono formate delle piccole piane costiere simili, nel loro insieme, al «festone» marchigiano.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Fatta eccezione per qualche solco vallivo e alcune conche di modesta estensione, sono queste le uniche zone pianeggianti del Molise.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1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92F77CE5-DE57-45D4-A84C-356F2525D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4373"/>
              </p:ext>
            </p:extLst>
          </p:nvPr>
        </p:nvGraphicFramePr>
        <p:xfrm>
          <a:off x="1651819" y="680216"/>
          <a:ext cx="6076337" cy="572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337">
                  <a:extLst>
                    <a:ext uri="{9D8B030D-6E8A-4147-A177-3AD203B41FA5}">
                      <a16:colId xmlns:a16="http://schemas.microsoft.com/office/drawing/2014/main" val="2072317866"/>
                    </a:ext>
                  </a:extLst>
                </a:gridCol>
              </a:tblGrid>
              <a:tr h="5720584"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8486"/>
                  </a:ext>
                </a:extLst>
              </a:tr>
            </a:tbl>
          </a:graphicData>
        </a:graphic>
      </p:graphicFrame>
      <p:graphicFrame>
        <p:nvGraphicFramePr>
          <p:cNvPr id="6" name="Tabella 2">
            <a:extLst>
              <a:ext uri="{FF2B5EF4-FFF2-40B4-BE49-F238E27FC236}">
                <a16:creationId xmlns:a16="http://schemas.microsoft.com/office/drawing/2014/main" id="{E36E8F90-B2AB-4E2F-ABF4-4DE658671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58781"/>
              </p:ext>
            </p:extLst>
          </p:nvPr>
        </p:nvGraphicFramePr>
        <p:xfrm>
          <a:off x="7728156" y="680216"/>
          <a:ext cx="4156587" cy="572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587">
                  <a:extLst>
                    <a:ext uri="{9D8B030D-6E8A-4147-A177-3AD203B41FA5}">
                      <a16:colId xmlns:a16="http://schemas.microsoft.com/office/drawing/2014/main" val="2072317866"/>
                    </a:ext>
                  </a:extLst>
                </a:gridCol>
              </a:tblGrid>
              <a:tr h="5720584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+mn-lt"/>
                        </a:rPr>
                        <a:t>L’orografia del Molise è abbastanza semplice e schematizzabile, come si nota dalla cartina.</a:t>
                      </a:r>
                    </a:p>
                    <a:p>
                      <a:pPr algn="ctr"/>
                      <a:r>
                        <a:rPr lang="it-IT" sz="2400" dirty="0">
                          <a:latin typeface="+mn-lt"/>
                        </a:rPr>
                        <a:t>La Meta e i Monti del Matese, separati dalla conca di Isernia, si trovano rispettivamente, a ovest e a sud della regione. A sud troviamo anche i Monti del </a:t>
                      </a:r>
                      <a:r>
                        <a:rPr lang="it-IT" sz="2400">
                          <a:latin typeface="+mn-lt"/>
                        </a:rPr>
                        <a:t>Sannio.</a:t>
                      </a:r>
                    </a:p>
                    <a:p>
                      <a:pPr algn="ctr"/>
                      <a:r>
                        <a:rPr lang="it-IT" sz="2400">
                          <a:latin typeface="+mn-lt"/>
                        </a:rPr>
                        <a:t> </a:t>
                      </a:r>
                      <a:r>
                        <a:rPr lang="it-IT" sz="2400" dirty="0">
                          <a:latin typeface="+mn-lt"/>
                        </a:rPr>
                        <a:t>I corsi d’acqua incidono con valli parallele i rilievi orientali della regione.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8486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34D6555-C9D9-4C2F-9FAB-04EC82BBA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55" y="936371"/>
            <a:ext cx="5022263" cy="52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19A742-E8EC-47E5-BA18-FA2A2B6F9E28}"/>
              </a:ext>
            </a:extLst>
          </p:cNvPr>
          <p:cNvSpPr txBox="1"/>
          <p:nvPr/>
        </p:nvSpPr>
        <p:spPr>
          <a:xfrm>
            <a:off x="2212258" y="1651819"/>
            <a:ext cx="8716297" cy="255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it-IT" sz="2400" dirty="0">
                <a:solidFill>
                  <a:srgbClr val="FF00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coste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7000"/>
              </a:lnSpc>
              <a:spcAft>
                <a:spcPts val="1250"/>
              </a:spcAft>
            </a:pP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coste della regione sono quelle tipiche dell’adriatico: </a:t>
            </a:r>
            <a:r>
              <a:rPr lang="it-IT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quasi rettilinee, basse quindi importuose </a:t>
            </a: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pressochè</a:t>
            </a:r>
            <a:r>
              <a:rPr lang="it-IT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inavvicinabili da grandi navi, a meno che l’uomo intervenga a modificare tale aspetto negativo (come ha fatto per mezzo di lunghi moli artificiali a Trieste e a Ravenna).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osta - Viaggio Molise">
            <a:extLst>
              <a:ext uri="{FF2B5EF4-FFF2-40B4-BE49-F238E27FC236}">
                <a16:creationId xmlns:a16="http://schemas.microsoft.com/office/drawing/2014/main" id="{24BCE2C5-3581-4838-85C5-AFA8A83564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79" y="4078658"/>
            <a:ext cx="2690495" cy="207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13827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1094</TotalTime>
  <Words>1854</Words>
  <Application>Microsoft Office PowerPoint</Application>
  <PresentationFormat>Widescreen</PresentationFormat>
  <Paragraphs>86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Bodoni MT Black</vt:lpstr>
      <vt:lpstr>Book Antiqua</vt:lpstr>
      <vt:lpstr>Calibri</vt:lpstr>
      <vt:lpstr>Century Gothic</vt:lpstr>
      <vt:lpstr>Wingdings 3</vt:lpstr>
      <vt:lpstr>Filo</vt:lpstr>
      <vt:lpstr>IL MOLISE </vt:lpstr>
      <vt:lpstr>IL MOLISE </vt:lpstr>
      <vt:lpstr>Presentazione standard di PowerPoint</vt:lpstr>
      <vt:lpstr>QUALI CARATTERISTICHE HA IL TERRITORIO?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 ECONOMICHE Quest’ambiente montano è stato abitato fin dall’antichità nell’area dei monti Sannio, infatti era insediato il popolo italico dei Sanniti. Oggi, oltre all’allevamento di ovini e caprini, si sta sviluppando il turismo invernale in alcuni centri, come Campitello Matese. Le produzioni dell’agricoltura si concentrano su grano, con cui si produce anche pasta alimentare di ottima qualità, e su ulivi, viti e ortaggi. L’artigiano tradizionale sopravvive nella lavorazione dell’argilla (tegami di coccio, piatti, mattonelle, ecc) nel ferro battuto e dal cuoio, nella tessitura a mano. La popolazione è concentrata soprattutto nelle sue città principali Campobasso e Isernia. Termoli è il centro principale della costa, è un porto peschereccio e un centro turistico. Sempre in quest’area stanno sorgendo alcune industrie, in particolare quelle metallurgiche dedicate alla produzione di motori automobilistici.  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LOMBARDIA</dc:title>
  <dc:creator>User</dc:creator>
  <cp:lastModifiedBy>User</cp:lastModifiedBy>
  <cp:revision>302</cp:revision>
  <dcterms:created xsi:type="dcterms:W3CDTF">2020-11-22T05:31:09Z</dcterms:created>
  <dcterms:modified xsi:type="dcterms:W3CDTF">2021-03-17T16:51:18Z</dcterms:modified>
</cp:coreProperties>
</file>