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44"/>
  </p:notesMasterIdLst>
  <p:sldIdLst>
    <p:sldId id="256" r:id="rId2"/>
    <p:sldId id="260" r:id="rId3"/>
    <p:sldId id="257" r:id="rId4"/>
    <p:sldId id="258" r:id="rId5"/>
    <p:sldId id="418" r:id="rId6"/>
    <p:sldId id="423" r:id="rId7"/>
    <p:sldId id="357" r:id="rId8"/>
    <p:sldId id="425" r:id="rId9"/>
    <p:sldId id="424" r:id="rId10"/>
    <p:sldId id="426" r:id="rId11"/>
    <p:sldId id="427" r:id="rId12"/>
    <p:sldId id="428" r:id="rId13"/>
    <p:sldId id="411" r:id="rId14"/>
    <p:sldId id="360" r:id="rId15"/>
    <p:sldId id="303" r:id="rId16"/>
    <p:sldId id="376" r:id="rId17"/>
    <p:sldId id="437" r:id="rId18"/>
    <p:sldId id="413" r:id="rId19"/>
    <p:sldId id="414" r:id="rId20"/>
    <p:sldId id="341" r:id="rId21"/>
    <p:sldId id="420" r:id="rId22"/>
    <p:sldId id="419" r:id="rId23"/>
    <p:sldId id="399" r:id="rId24"/>
    <p:sldId id="421" r:id="rId25"/>
    <p:sldId id="430" r:id="rId26"/>
    <p:sldId id="429" r:id="rId27"/>
    <p:sldId id="432" r:id="rId28"/>
    <p:sldId id="433" r:id="rId29"/>
    <p:sldId id="434" r:id="rId30"/>
    <p:sldId id="435" r:id="rId31"/>
    <p:sldId id="422" r:id="rId32"/>
    <p:sldId id="431" r:id="rId33"/>
    <p:sldId id="436" r:id="rId34"/>
    <p:sldId id="320" r:id="rId35"/>
    <p:sldId id="269" r:id="rId36"/>
    <p:sldId id="323" r:id="rId37"/>
    <p:sldId id="409" r:id="rId38"/>
    <p:sldId id="340" r:id="rId39"/>
    <p:sldId id="438" r:id="rId40"/>
    <p:sldId id="439" r:id="rId41"/>
    <p:sldId id="440" r:id="rId42"/>
    <p:sldId id="33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E285"/>
    <a:srgbClr val="F0A6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59" autoAdjust="0"/>
  </p:normalViewPr>
  <p:slideViewPr>
    <p:cSldViewPr snapToGrid="0">
      <p:cViewPr varScale="1">
        <p:scale>
          <a:sx n="50" d="100"/>
          <a:sy n="50" d="100"/>
        </p:scale>
        <p:origin x="114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9096C-619E-4787-B17E-8FA19E87AC06}" type="datetimeFigureOut">
              <a:rPr lang="it-IT" smtClean="0"/>
              <a:t>04/04/2021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CFA62-A6CA-4066-A456-3AD7F18A6425}" type="slidenum">
              <a:rPr lang="it-IT" smtClean="0"/>
              <a:t>‹N›</a:t>
            </a:fld>
            <a:endParaRPr lang="it-IT"/>
          </a:p>
        </p:txBody>
      </p:sp>
    </p:spTree>
    <p:extLst>
      <p:ext uri="{BB962C8B-B14F-4D97-AF65-F5344CB8AC3E}">
        <p14:creationId xmlns:p14="http://schemas.microsoft.com/office/powerpoint/2010/main" val="160091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04/04/2021</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72817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04/04/2021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08354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04/04/2021</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59761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04/04/2021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7176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04/04/2021</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252030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04/04/2021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73360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04/04/2021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4829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04/04/2021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4276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04/04/2021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04691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04/04/2021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2925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FE45F2C-C0FC-4CEC-98EE-322E615D512F}" type="datetimeFigureOut">
              <a:rPr lang="it-IT" smtClean="0"/>
              <a:t>04/04/2021</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82798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FE45F2C-C0FC-4CEC-98EE-322E615D512F}" type="datetimeFigureOut">
              <a:rPr lang="it-IT" smtClean="0"/>
              <a:t>04/04/2021</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22547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FE45F2C-C0FC-4CEC-98EE-322E615D512F}" type="datetimeFigureOut">
              <a:rPr lang="it-IT" smtClean="0"/>
              <a:t>04/04/2021</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34957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45F2C-C0FC-4CEC-98EE-322E615D512F}" type="datetimeFigureOut">
              <a:rPr lang="it-IT" smtClean="0"/>
              <a:t>04/04/2021</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9165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04/04/2021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78922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04/04/2021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11940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E45F2C-C0FC-4CEC-98EE-322E615D512F}" type="datetimeFigureOut">
              <a:rPr lang="it-IT" smtClean="0"/>
              <a:t>04/04/2021</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4788564-9079-4E77-B881-FCC4129B0E1B}" type="slidenum">
              <a:rPr lang="it-IT" smtClean="0"/>
              <a:t>‹N›</a:t>
            </a:fld>
            <a:endParaRPr lang="it-IT"/>
          </a:p>
        </p:txBody>
      </p:sp>
    </p:spTree>
    <p:extLst>
      <p:ext uri="{BB962C8B-B14F-4D97-AF65-F5344CB8AC3E}">
        <p14:creationId xmlns:p14="http://schemas.microsoft.com/office/powerpoint/2010/main" val="125102581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9E718-7864-4D35-A4E0-1B3B014BCB36}"/>
              </a:ext>
            </a:extLst>
          </p:cNvPr>
          <p:cNvSpPr>
            <a:spLocks noGrp="1"/>
          </p:cNvSpPr>
          <p:nvPr>
            <p:ph type="ctrTitle"/>
          </p:nvPr>
        </p:nvSpPr>
        <p:spPr>
          <a:xfrm>
            <a:off x="1391265" y="988142"/>
            <a:ext cx="9144000" cy="2111573"/>
          </a:xfrm>
          <a:solidFill>
            <a:srgbClr val="FFFF66"/>
          </a:solidFill>
        </p:spPr>
        <p:txBody>
          <a:bodyPr>
            <a:normAutofit/>
          </a:bodyPr>
          <a:lstStyle/>
          <a:p>
            <a:pPr algn="ctr"/>
            <a:r>
              <a:rPr lang="it-IT" dirty="0">
                <a:solidFill>
                  <a:srgbClr val="0070C0"/>
                </a:solidFill>
                <a:latin typeface="Bodoni MT Black" panose="02070A03080606020203" pitchFamily="18" charset="0"/>
              </a:rPr>
              <a:t>LA SICILIA</a:t>
            </a:r>
            <a:br>
              <a:rPr lang="it-IT" dirty="0">
                <a:solidFill>
                  <a:srgbClr val="0070C0"/>
                </a:solidFill>
                <a:latin typeface="Bodoni MT Black" panose="02070A03080606020203" pitchFamily="18" charset="0"/>
              </a:rPr>
            </a:br>
            <a:endParaRPr lang="it-IT" dirty="0">
              <a:solidFill>
                <a:srgbClr val="0070C0"/>
              </a:solidFill>
              <a:latin typeface="Bodoni MT Black" panose="02070A03080606020203" pitchFamily="18" charset="0"/>
            </a:endParaRPr>
          </a:p>
        </p:txBody>
      </p:sp>
      <p:sp>
        <p:nvSpPr>
          <p:cNvPr id="3" name="Sottotitolo 2">
            <a:extLst>
              <a:ext uri="{FF2B5EF4-FFF2-40B4-BE49-F238E27FC236}">
                <a16:creationId xmlns:a16="http://schemas.microsoft.com/office/drawing/2014/main" id="{415B2DD2-70D7-41C0-ADE4-80BF32706A4C}"/>
              </a:ext>
            </a:extLst>
          </p:cNvPr>
          <p:cNvSpPr>
            <a:spLocks noGrp="1"/>
          </p:cNvSpPr>
          <p:nvPr>
            <p:ph type="subTitle" idx="1"/>
          </p:nvPr>
        </p:nvSpPr>
        <p:spPr>
          <a:xfrm>
            <a:off x="1524000" y="3758285"/>
            <a:ext cx="9144000" cy="1977352"/>
          </a:xfrm>
          <a:solidFill>
            <a:schemeClr val="accent6">
              <a:lumMod val="60000"/>
              <a:lumOff val="40000"/>
            </a:schemeClr>
          </a:solidFill>
        </p:spPr>
        <p:txBody>
          <a:bodyPr>
            <a:normAutofit lnSpcReduction="10000"/>
          </a:bodyPr>
          <a:lstStyle/>
          <a:p>
            <a:endParaRPr lang="it-IT" sz="2800" b="1" dirty="0">
              <a:solidFill>
                <a:srgbClr val="0070C0"/>
              </a:solidFill>
              <a:latin typeface="Book Antiqua" panose="02040602050305030304" pitchFamily="18" charset="0"/>
            </a:endParaRPr>
          </a:p>
          <a:p>
            <a:r>
              <a:rPr lang="it-IT" sz="2800" b="1" dirty="0">
                <a:solidFill>
                  <a:srgbClr val="0070C0"/>
                </a:solidFill>
                <a:latin typeface="Book Antiqua" panose="02040602050305030304" pitchFamily="18" charset="0"/>
              </a:rPr>
              <a:t>CLASSE 5 B</a:t>
            </a:r>
          </a:p>
          <a:p>
            <a:endParaRPr lang="it-IT" sz="2400" b="1" dirty="0">
              <a:solidFill>
                <a:srgbClr val="0070C0"/>
              </a:solidFill>
              <a:latin typeface="Book Antiqua" panose="02040602050305030304" pitchFamily="18" charset="0"/>
            </a:endParaRPr>
          </a:p>
          <a:p>
            <a:r>
              <a:rPr lang="it-IT" sz="2800" b="1" i="1" dirty="0">
                <a:solidFill>
                  <a:srgbClr val="0070C0"/>
                </a:solidFill>
                <a:latin typeface="Book Antiqua" panose="02040602050305030304" pitchFamily="18" charset="0"/>
              </a:rPr>
              <a:t>ANNO SCOLASTICO 2020-2021</a:t>
            </a:r>
          </a:p>
        </p:txBody>
      </p:sp>
    </p:spTree>
    <p:extLst>
      <p:ext uri="{BB962C8B-B14F-4D97-AF65-F5344CB8AC3E}">
        <p14:creationId xmlns:p14="http://schemas.microsoft.com/office/powerpoint/2010/main" val="32173477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7D6994-65FC-4937-83B1-4D791983562E}"/>
              </a:ext>
            </a:extLst>
          </p:cNvPr>
          <p:cNvSpPr>
            <a:spLocks noGrp="1"/>
          </p:cNvSpPr>
          <p:nvPr>
            <p:ph type="title"/>
          </p:nvPr>
        </p:nvSpPr>
        <p:spPr>
          <a:xfrm>
            <a:off x="1873771" y="1045564"/>
            <a:ext cx="9645832" cy="4766872"/>
          </a:xfrm>
        </p:spPr>
        <p:txBody>
          <a:bodyPr>
            <a:noAutofit/>
          </a:bodyPr>
          <a:lstStyle/>
          <a:p>
            <a:r>
              <a:rPr lang="it-IT" sz="2400" dirty="0">
                <a:solidFill>
                  <a:srgbClr val="FF0000"/>
                </a:solidFill>
                <a:latin typeface="Bodoni MT Black" panose="02070A03080606020203" pitchFamily="18" charset="0"/>
              </a:rPr>
              <a:t>Le pianure </a:t>
            </a:r>
            <a:r>
              <a:rPr lang="it-IT" sz="2000" dirty="0">
                <a:latin typeface="Book Antiqua" panose="02040602050305030304" pitchFamily="18" charset="0"/>
              </a:rPr>
              <a:t>- Catene montuose, massicci, vulcani, colline occupano oltre l'83 % del territorio e le pianure quindi sono per la maggior parte degli esili festoni alluvionali costieri. </a:t>
            </a:r>
            <a:br>
              <a:rPr lang="it-IT" sz="2000" dirty="0">
                <a:latin typeface="Book Antiqua" panose="02040602050305030304" pitchFamily="18" charset="0"/>
              </a:rPr>
            </a:br>
            <a:r>
              <a:rPr lang="it-IT" sz="2000" dirty="0">
                <a:latin typeface="Book Antiqua" panose="02040602050305030304" pitchFamily="18" charset="0"/>
              </a:rPr>
              <a:t>La più estesa è la Piana di Catania che va a incunearsi tra l'Etna e gli</a:t>
            </a:r>
            <a:br>
              <a:rPr lang="it-IT" sz="2000" dirty="0">
                <a:latin typeface="Book Antiqua" panose="02040602050305030304" pitchFamily="18" charset="0"/>
              </a:rPr>
            </a:br>
            <a:r>
              <a:rPr lang="it-IT" sz="2000" dirty="0" err="1">
                <a:latin typeface="Book Antiqua" panose="02040602050305030304" pitchFamily="18" charset="0"/>
              </a:rPr>
              <a:t>lblei</a:t>
            </a:r>
            <a:r>
              <a:rPr lang="it-IT" sz="2000" dirty="0">
                <a:latin typeface="Book Antiqua" panose="02040602050305030304" pitchFamily="18" charset="0"/>
              </a:rPr>
              <a:t>; essa ha origine dai trasporti alluvionali del Simeto e dei suoi affluenti</a:t>
            </a:r>
            <a:br>
              <a:rPr lang="it-IT" sz="2000" dirty="0">
                <a:latin typeface="Book Antiqua" panose="02040602050305030304" pitchFamily="18" charset="0"/>
              </a:rPr>
            </a:br>
            <a:r>
              <a:rPr lang="it-IT" sz="2000" dirty="0">
                <a:latin typeface="Book Antiqua" panose="02040602050305030304" pitchFamily="18" charset="0"/>
              </a:rPr>
              <a:t>che hanno colmato un antico golfo dello Ionio. La costa meridionale della</a:t>
            </a:r>
            <a:br>
              <a:rPr lang="it-IT" sz="2000" dirty="0">
                <a:latin typeface="Book Antiqua" panose="02040602050305030304" pitchFamily="18" charset="0"/>
              </a:rPr>
            </a:br>
            <a:r>
              <a:rPr lang="it-IT" sz="2000" dirty="0">
                <a:latin typeface="Book Antiqua" panose="02040602050305030304" pitchFamily="18" charset="0"/>
              </a:rPr>
              <a:t>Sicilia è «orlata» da una stretta fascia pianeggiante che si allarga nelle limitate</a:t>
            </a:r>
            <a:br>
              <a:rPr lang="it-IT" sz="2000" dirty="0">
                <a:latin typeface="Book Antiqua" panose="02040602050305030304" pitchFamily="18" charset="0"/>
              </a:rPr>
            </a:br>
            <a:r>
              <a:rPr lang="it-IT" sz="2000" dirty="0">
                <a:latin typeface="Book Antiqua" panose="02040602050305030304" pitchFamily="18" charset="0"/>
              </a:rPr>
              <a:t>«pianure» di Gela, Marsala e Trapani. Quasi priva di pianure si presenta la</a:t>
            </a:r>
            <a:br>
              <a:rPr lang="it-IT" sz="2000" dirty="0">
                <a:latin typeface="Book Antiqua" panose="02040602050305030304" pitchFamily="18" charset="0"/>
              </a:rPr>
            </a:br>
            <a:r>
              <a:rPr lang="it-IT" sz="2000" dirty="0">
                <a:latin typeface="Book Antiqua" panose="02040602050305030304" pitchFamily="18" charset="0"/>
              </a:rPr>
              <a:t>zona settentrionale dell'isola, per [a presenza di monti assai vicini alla costa</a:t>
            </a:r>
            <a:br>
              <a:rPr lang="it-IT" sz="2000" dirty="0">
                <a:latin typeface="Book Antiqua" panose="02040602050305030304" pitchFamily="18" charset="0"/>
              </a:rPr>
            </a:br>
            <a:r>
              <a:rPr lang="it-IT" sz="2000" dirty="0">
                <a:latin typeface="Book Antiqua" panose="02040602050305030304" pitchFamily="18" charset="0"/>
              </a:rPr>
              <a:t>che solo presso i golfi di Castellammare, Palermo (Conca d'Oro) e Patti accoglie</a:t>
            </a:r>
            <a:br>
              <a:rPr lang="it-IT" sz="2000" dirty="0">
                <a:latin typeface="Book Antiqua" panose="02040602050305030304" pitchFamily="18" charset="0"/>
              </a:rPr>
            </a:br>
            <a:r>
              <a:rPr lang="it-IT" sz="2000" dirty="0">
                <a:latin typeface="Book Antiqua" panose="02040602050305030304" pitchFamily="18" charset="0"/>
              </a:rPr>
              <a:t>limitatissime pianure create dalle «fiumare». Le coste si sviluppano per circa</a:t>
            </a:r>
            <a:br>
              <a:rPr lang="it-IT" sz="2000" dirty="0">
                <a:latin typeface="Book Antiqua" panose="02040602050305030304" pitchFamily="18" charset="0"/>
              </a:rPr>
            </a:br>
            <a:r>
              <a:rPr lang="it-IT" sz="2000" dirty="0">
                <a:latin typeface="Book Antiqua" panose="02040602050305030304" pitchFamily="18" charset="0"/>
              </a:rPr>
              <a:t>1 120 chilometri; sono alte nel versante tirrenico e in quello ionico (circa fino a</a:t>
            </a:r>
            <a:br>
              <a:rPr lang="it-IT" sz="2000" dirty="0">
                <a:latin typeface="Book Antiqua" panose="02040602050305030304" pitchFamily="18" charset="0"/>
              </a:rPr>
            </a:br>
            <a:r>
              <a:rPr lang="it-IT" sz="2000" dirty="0">
                <a:latin typeface="Book Antiqua" panose="02040602050305030304" pitchFamily="18" charset="0"/>
              </a:rPr>
              <a:t>Catania), basse altrove e costituite da «</a:t>
            </a:r>
            <a:r>
              <a:rPr lang="it-IT" sz="2000" dirty="0" err="1">
                <a:latin typeface="Book Antiqua" panose="02040602050305030304" pitchFamily="18" charset="0"/>
              </a:rPr>
              <a:t>plaie</a:t>
            </a:r>
            <a:r>
              <a:rPr lang="it-IT" sz="2000" dirty="0">
                <a:latin typeface="Book Antiqua" panose="02040602050305030304" pitchFamily="18" charset="0"/>
              </a:rPr>
              <a:t>» (spiagge).</a:t>
            </a:r>
            <a:br>
              <a:rPr lang="it-IT" sz="2000" dirty="0">
                <a:latin typeface="Book Antiqua" panose="02040602050305030304" pitchFamily="18" charset="0"/>
              </a:rPr>
            </a:br>
            <a:br>
              <a:rPr lang="it-IT" sz="2000" dirty="0">
                <a:latin typeface="Book Antiqua" panose="02040602050305030304" pitchFamily="18" charset="0"/>
              </a:rPr>
            </a:br>
            <a:endParaRPr lang="it-IT" sz="2000" dirty="0">
              <a:latin typeface="Book Antiqua" panose="02040602050305030304" pitchFamily="18" charset="0"/>
            </a:endParaRPr>
          </a:p>
        </p:txBody>
      </p:sp>
    </p:spTree>
    <p:extLst>
      <p:ext uri="{BB962C8B-B14F-4D97-AF65-F5344CB8AC3E}">
        <p14:creationId xmlns:p14="http://schemas.microsoft.com/office/powerpoint/2010/main" val="24436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7D6994-65FC-4937-83B1-4D791983562E}"/>
              </a:ext>
            </a:extLst>
          </p:cNvPr>
          <p:cNvSpPr>
            <a:spLocks noGrp="1"/>
          </p:cNvSpPr>
          <p:nvPr>
            <p:ph type="title"/>
          </p:nvPr>
        </p:nvSpPr>
        <p:spPr>
          <a:xfrm>
            <a:off x="1873771" y="1045564"/>
            <a:ext cx="9645832" cy="4766872"/>
          </a:xfrm>
        </p:spPr>
        <p:txBody>
          <a:bodyPr>
            <a:noAutofit/>
          </a:bodyPr>
          <a:lstStyle/>
          <a:p>
            <a:r>
              <a:rPr lang="it-IT" sz="2400" dirty="0">
                <a:solidFill>
                  <a:srgbClr val="FF0000"/>
                </a:solidFill>
                <a:latin typeface="Bodoni MT Black" panose="02070A03080606020203" pitchFamily="18" charset="0"/>
              </a:rPr>
              <a:t>Le isole - </a:t>
            </a:r>
            <a:r>
              <a:rPr lang="it-IT" sz="2400" dirty="0">
                <a:solidFill>
                  <a:schemeClr val="tx1"/>
                </a:solidFill>
                <a:latin typeface="Book Antiqua" panose="02040602050305030304" pitchFamily="18" charset="0"/>
              </a:rPr>
              <a:t>Una ventina di isole, spesso d'origine vulcanica, fanno parte della regione siciliana. </a:t>
            </a:r>
            <a:br>
              <a:rPr lang="it-IT" sz="2400" dirty="0">
                <a:solidFill>
                  <a:schemeClr val="tx1"/>
                </a:solidFill>
                <a:latin typeface="Book Antiqua" panose="02040602050305030304" pitchFamily="18" charset="0"/>
              </a:rPr>
            </a:br>
            <a:r>
              <a:rPr lang="it-IT" sz="2400" b="1" dirty="0">
                <a:solidFill>
                  <a:srgbClr val="FF0000"/>
                </a:solidFill>
                <a:latin typeface="Book Antiqua" panose="02040602050305030304" pitchFamily="18" charset="0"/>
              </a:rPr>
              <a:t>Nel Tirreno ci sono le Eolie o Lipari, con Vulcano e Stromboli </a:t>
            </a:r>
            <a:r>
              <a:rPr lang="it-IT" sz="2400" dirty="0">
                <a:solidFill>
                  <a:schemeClr val="tx1"/>
                </a:solidFill>
                <a:latin typeface="Book Antiqua" panose="02040602050305030304" pitchFamily="18" charset="0"/>
              </a:rPr>
              <a:t>(ancora in attività eruttiva). </a:t>
            </a:r>
            <a:br>
              <a:rPr lang="it-IT" sz="2400" dirty="0">
                <a:solidFill>
                  <a:schemeClr val="tx1"/>
                </a:solidFill>
                <a:latin typeface="Book Antiqua" panose="02040602050305030304" pitchFamily="18" charset="0"/>
              </a:rPr>
            </a:br>
            <a:r>
              <a:rPr lang="it-IT" sz="2400" b="1" dirty="0">
                <a:solidFill>
                  <a:srgbClr val="FF0000"/>
                </a:solidFill>
                <a:latin typeface="Book Antiqua" panose="02040602050305030304" pitchFamily="18" charset="0"/>
              </a:rPr>
              <a:t>Più a ovest, solitaria, sorge Ustica</a:t>
            </a:r>
            <a:r>
              <a:rPr lang="it-IT" sz="2400" dirty="0">
                <a:solidFill>
                  <a:schemeClr val="tx1"/>
                </a:solidFill>
                <a:latin typeface="Book Antiqua" panose="02040602050305030304" pitchFamily="18" charset="0"/>
              </a:rPr>
              <a:t>. </a:t>
            </a:r>
            <a:br>
              <a:rPr lang="it-IT" sz="2400" dirty="0">
                <a:solidFill>
                  <a:schemeClr val="tx1"/>
                </a:solidFill>
                <a:latin typeface="Book Antiqua" panose="02040602050305030304" pitchFamily="18" charset="0"/>
              </a:rPr>
            </a:br>
            <a:r>
              <a:rPr lang="it-IT" sz="2400" b="1" dirty="0">
                <a:solidFill>
                  <a:srgbClr val="FF0000"/>
                </a:solidFill>
                <a:latin typeface="Book Antiqua" panose="02040602050305030304" pitchFamily="18" charset="0"/>
              </a:rPr>
              <a:t>All'estremità occidentale dell'isola troviamo le Egadi, </a:t>
            </a:r>
            <a:r>
              <a:rPr lang="it-IT" sz="2400" dirty="0">
                <a:solidFill>
                  <a:schemeClr val="tx1"/>
                </a:solidFill>
                <a:latin typeface="Book Antiqua" panose="02040602050305030304" pitchFamily="18" charset="0"/>
              </a:rPr>
              <a:t>originate dallo sprofondamento di antiche valli. </a:t>
            </a:r>
            <a:br>
              <a:rPr lang="it-IT" sz="2400" dirty="0">
                <a:solidFill>
                  <a:schemeClr val="tx1"/>
                </a:solidFill>
                <a:latin typeface="Book Antiqua" panose="02040602050305030304" pitchFamily="18" charset="0"/>
              </a:rPr>
            </a:br>
            <a:r>
              <a:rPr lang="it-IT" sz="2400" dirty="0">
                <a:solidFill>
                  <a:schemeClr val="tx1"/>
                </a:solidFill>
                <a:latin typeface="Book Antiqua" panose="02040602050305030304" pitchFamily="18" charset="0"/>
              </a:rPr>
              <a:t>Levanzo, Favignana e Marettimo sono le più importanti e sono abitate da pescatori. </a:t>
            </a:r>
            <a:br>
              <a:rPr lang="it-IT" sz="2400" dirty="0">
                <a:solidFill>
                  <a:schemeClr val="tx1"/>
                </a:solidFill>
                <a:latin typeface="Book Antiqua" panose="02040602050305030304" pitchFamily="18" charset="0"/>
              </a:rPr>
            </a:br>
            <a:r>
              <a:rPr lang="it-IT" sz="2400" b="1" dirty="0">
                <a:solidFill>
                  <a:srgbClr val="FF0000"/>
                </a:solidFill>
                <a:latin typeface="Book Antiqua" panose="02040602050305030304" pitchFamily="18" charset="0"/>
              </a:rPr>
              <a:t>Pantelleria, </a:t>
            </a:r>
            <a:r>
              <a:rPr lang="it-IT" sz="2400" dirty="0">
                <a:solidFill>
                  <a:schemeClr val="tx1"/>
                </a:solidFill>
                <a:latin typeface="Book Antiqua" panose="02040602050305030304" pitchFamily="18" charset="0"/>
              </a:rPr>
              <a:t>conosciuta per il suo «Passito» e i capperi</a:t>
            </a:r>
            <a:r>
              <a:rPr lang="it-IT" sz="2400" b="1" dirty="0">
                <a:solidFill>
                  <a:srgbClr val="FF0000"/>
                </a:solidFill>
                <a:latin typeface="Book Antiqua" panose="02040602050305030304" pitchFamily="18" charset="0"/>
              </a:rPr>
              <a:t>, è una terra vulcanica quasi a metà strada tra Sicilia e Africa</a:t>
            </a:r>
            <a:r>
              <a:rPr lang="it-IT" sz="2400" dirty="0">
                <a:solidFill>
                  <a:schemeClr val="tx1"/>
                </a:solidFill>
                <a:latin typeface="Book Antiqua" panose="02040602050305030304" pitchFamily="18" charset="0"/>
              </a:rPr>
              <a:t>. </a:t>
            </a:r>
            <a:br>
              <a:rPr lang="it-IT" sz="2400" dirty="0">
                <a:solidFill>
                  <a:schemeClr val="tx1"/>
                </a:solidFill>
                <a:latin typeface="Book Antiqua" panose="02040602050305030304" pitchFamily="18" charset="0"/>
              </a:rPr>
            </a:br>
            <a:r>
              <a:rPr lang="it-IT" sz="2400" b="1" dirty="0">
                <a:solidFill>
                  <a:srgbClr val="FF0000"/>
                </a:solidFill>
                <a:latin typeface="Book Antiqua" panose="02040602050305030304" pitchFamily="18" charset="0"/>
              </a:rPr>
              <a:t>A sud-est di Pantelleria sono situate le Pelagie con Linosa, Lampedusa e Lampione.</a:t>
            </a:r>
            <a:br>
              <a:rPr lang="it-IT" sz="2000" b="1" dirty="0">
                <a:solidFill>
                  <a:srgbClr val="FF0000"/>
                </a:solidFill>
                <a:latin typeface="Book Antiqua" panose="02040602050305030304" pitchFamily="18" charset="0"/>
              </a:rPr>
            </a:br>
            <a:endParaRPr lang="it-IT" sz="2000" b="1"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78054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7D6994-65FC-4937-83B1-4D791983562E}"/>
              </a:ext>
            </a:extLst>
          </p:cNvPr>
          <p:cNvSpPr>
            <a:spLocks noGrp="1"/>
          </p:cNvSpPr>
          <p:nvPr>
            <p:ph type="title"/>
          </p:nvPr>
        </p:nvSpPr>
        <p:spPr>
          <a:xfrm>
            <a:off x="1723869" y="311045"/>
            <a:ext cx="9645832" cy="5655039"/>
          </a:xfrm>
        </p:spPr>
        <p:txBody>
          <a:bodyPr>
            <a:noAutofit/>
          </a:bodyPr>
          <a:lstStyle/>
          <a:p>
            <a:r>
              <a:rPr lang="it-IT" sz="2400" dirty="0">
                <a:solidFill>
                  <a:srgbClr val="FF0000"/>
                </a:solidFill>
                <a:latin typeface="Bodoni MT Black" panose="02070A03080606020203" pitchFamily="18" charset="0"/>
              </a:rPr>
              <a:t>I fiumi - </a:t>
            </a:r>
            <a:r>
              <a:rPr lang="it-IT" sz="2000" dirty="0">
                <a:solidFill>
                  <a:schemeClr val="tx1"/>
                </a:solidFill>
                <a:latin typeface="Book Antiqua" panose="02040602050305030304" pitchFamily="18" charset="0"/>
              </a:rPr>
              <a:t>I brevi periodi piovosi, la scarsità delle precipitazioni e l'elevata evaporazione determinano la situazione idrografica della Sicilia.</a:t>
            </a:r>
            <a:br>
              <a:rPr lang="it-IT" sz="2000" dirty="0">
                <a:solidFill>
                  <a:schemeClr val="tx1"/>
                </a:solidFill>
                <a:latin typeface="Book Antiqua" panose="02040602050305030304" pitchFamily="18" charset="0"/>
              </a:rPr>
            </a:br>
            <a:r>
              <a:rPr lang="it-IT" sz="2000" b="1" dirty="0">
                <a:solidFill>
                  <a:srgbClr val="FF0000"/>
                </a:solidFill>
                <a:latin typeface="Book Antiqua" panose="02040602050305030304" pitchFamily="18" charset="0"/>
              </a:rPr>
              <a:t>Il versante tirrenico </a:t>
            </a:r>
            <a:r>
              <a:rPr lang="it-IT" sz="2000" dirty="0">
                <a:solidFill>
                  <a:schemeClr val="tx1"/>
                </a:solidFill>
                <a:latin typeface="Book Antiqua" panose="02040602050305030304" pitchFamily="18" charset="0"/>
              </a:rPr>
              <a:t>- ln questo versante, data la vicinanza dei monti al mare, i corsi d'acqua assumono la fisionomia di «fiumare». Ricordiamo il Freddo e il Torto.</a:t>
            </a:r>
            <a:br>
              <a:rPr lang="it-IT" sz="2000" dirty="0">
                <a:solidFill>
                  <a:schemeClr val="tx1"/>
                </a:solidFill>
                <a:latin typeface="Book Antiqua" panose="02040602050305030304" pitchFamily="18" charset="0"/>
              </a:rPr>
            </a:br>
            <a:r>
              <a:rPr lang="it-IT" sz="2000" b="1" dirty="0">
                <a:solidFill>
                  <a:srgbClr val="FF0000"/>
                </a:solidFill>
                <a:latin typeface="Book Antiqua" panose="02040602050305030304" pitchFamily="18" charset="0"/>
              </a:rPr>
              <a:t>Il versante ionico </a:t>
            </a:r>
            <a:r>
              <a:rPr lang="it-IT" sz="2000" dirty="0">
                <a:solidFill>
                  <a:schemeClr val="tx1"/>
                </a:solidFill>
                <a:latin typeface="Book Antiqua" panose="02040602050305030304" pitchFamily="18" charset="0"/>
              </a:rPr>
              <a:t>- Al centro del versante ionico c'è la Piana di Catania, delimitata da rilievi ricchi di sorgenti; i fiumi di questa zona hanno quindi un corso piuttosto lungo e un regime quasi regolare. È questo il caso del Simeto (lungo 130 chilometri) che riceve le acque di alcuni affluenti (Salso, </a:t>
            </a:r>
            <a:r>
              <a:rPr lang="it-IT" sz="2000" dirty="0" err="1">
                <a:solidFill>
                  <a:schemeClr val="tx1"/>
                </a:solidFill>
                <a:latin typeface="Book Antiqua" panose="02040602050305030304" pitchFamily="18" charset="0"/>
              </a:rPr>
              <a:t>Dittaino</a:t>
            </a:r>
            <a:r>
              <a:rPr lang="it-IT" sz="2000" dirty="0">
                <a:solidFill>
                  <a:schemeClr val="tx1"/>
                </a:solidFill>
                <a:latin typeface="Book Antiqua" panose="02040602050305030304" pitchFamily="18" charset="0"/>
              </a:rPr>
              <a:t>, </a:t>
            </a:r>
            <a:r>
              <a:rPr lang="it-IT" sz="2000" dirty="0" err="1">
                <a:solidFill>
                  <a:schemeClr val="tx1"/>
                </a:solidFill>
                <a:latin typeface="Book Antiqua" panose="02040602050305030304" pitchFamily="18" charset="0"/>
              </a:rPr>
              <a:t>Gornalunga</a:t>
            </a:r>
            <a:r>
              <a:rPr lang="it-IT" sz="2000" dirty="0">
                <a:solidFill>
                  <a:schemeClr val="tx1"/>
                </a:solidFill>
                <a:latin typeface="Book Antiqua" panose="02040602050305030304" pitchFamily="18" charset="0"/>
              </a:rPr>
              <a:t>) e attraversa la Piana di Catania. Tra l'Etna e i Peloritani scorre l'Alcantara che ha scavato profonde gole. Poi ricordiamo l'</a:t>
            </a:r>
            <a:r>
              <a:rPr lang="it-IT" sz="2000" dirty="0" err="1">
                <a:solidFill>
                  <a:schemeClr val="tx1"/>
                </a:solidFill>
                <a:latin typeface="Book Antiqua" panose="02040602050305030304" pitchFamily="18" charset="0"/>
              </a:rPr>
              <a:t>Anapo</a:t>
            </a:r>
            <a:r>
              <a:rPr lang="it-IT" sz="2000" dirty="0">
                <a:solidFill>
                  <a:schemeClr val="tx1"/>
                </a:solidFill>
                <a:latin typeface="Book Antiqua" panose="02040602050305030304" pitchFamily="18" charset="0"/>
              </a:rPr>
              <a:t>, il fiume di Siracusa, noto per la vegetazione di papiri che caratterizza il suo corso terminale.</a:t>
            </a:r>
            <a:br>
              <a:rPr lang="it-IT" sz="2000" dirty="0">
                <a:solidFill>
                  <a:schemeClr val="tx1"/>
                </a:solidFill>
                <a:latin typeface="Book Antiqua" panose="02040602050305030304" pitchFamily="18" charset="0"/>
              </a:rPr>
            </a:br>
            <a:r>
              <a:rPr lang="it-IT" sz="2000" b="1" dirty="0">
                <a:solidFill>
                  <a:srgbClr val="FF0000"/>
                </a:solidFill>
                <a:latin typeface="Book Antiqua" panose="02040602050305030304" pitchFamily="18" charset="0"/>
              </a:rPr>
              <a:t>Il versante africano </a:t>
            </a:r>
            <a:r>
              <a:rPr lang="it-IT" sz="2000" dirty="0">
                <a:solidFill>
                  <a:schemeClr val="tx1"/>
                </a:solidFill>
                <a:latin typeface="Book Antiqua" panose="02040602050305030304" pitchFamily="18" charset="0"/>
              </a:rPr>
              <a:t>- In questa zona giungono al mare alcuni dei fiumi più lunghi della regione. Nati per lo più dai rilievi settentrionali, hanno acque scarse, a causa dell'aridità delle zone attraversate, e spesso salmastre.</a:t>
            </a:r>
            <a:br>
              <a:rPr lang="it-IT" sz="2000" dirty="0">
                <a:solidFill>
                  <a:schemeClr val="tx1"/>
                </a:solidFill>
                <a:latin typeface="Book Antiqua" panose="02040602050305030304" pitchFamily="18" charset="0"/>
              </a:rPr>
            </a:br>
            <a:r>
              <a:rPr lang="it-IT" sz="2000" dirty="0">
                <a:solidFill>
                  <a:schemeClr val="tx1"/>
                </a:solidFill>
                <a:latin typeface="Book Antiqua" panose="02040602050305030304" pitchFamily="18" charset="0"/>
              </a:rPr>
              <a:t>II più importante, il Salso, nasce dalle Madonie, attraversa l'altopiano solfifero e, dopo un percorso di 144 chilometri, sfocia nel Mediterraneo a Licata. Seguono il Platani e il Belice (Belice destro e Belice sinistro).</a:t>
            </a:r>
            <a:br>
              <a:rPr lang="it-IT" sz="2000" dirty="0">
                <a:solidFill>
                  <a:schemeClr val="tx1"/>
                </a:solidFill>
                <a:latin typeface="Book Antiqua" panose="02040602050305030304" pitchFamily="18" charset="0"/>
              </a:rPr>
            </a:br>
            <a:endParaRPr lang="it-IT" sz="2000" b="1"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53230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F115CB0-3CE9-4425-AAB3-B6DE4FB447BB}"/>
              </a:ext>
            </a:extLst>
          </p:cNvPr>
          <p:cNvSpPr>
            <a:spLocks noGrp="1"/>
          </p:cNvSpPr>
          <p:nvPr>
            <p:ph idx="1"/>
          </p:nvPr>
        </p:nvSpPr>
        <p:spPr>
          <a:xfrm>
            <a:off x="2349370" y="1399082"/>
            <a:ext cx="8915400" cy="3232879"/>
          </a:xfrm>
        </p:spPr>
        <p:txBody>
          <a:bodyPr>
            <a:normAutofit/>
          </a:bodyPr>
          <a:lstStyle/>
          <a:p>
            <a:pPr marL="0" indent="0">
              <a:lnSpc>
                <a:spcPct val="107000"/>
              </a:lnSpc>
              <a:spcAft>
                <a:spcPts val="800"/>
              </a:spcAft>
              <a:buNone/>
              <a:tabLst>
                <a:tab pos="590550" algn="l"/>
              </a:tabLst>
            </a:pPr>
            <a:r>
              <a:rPr lang="it-IT" sz="2400" dirty="0">
                <a:solidFill>
                  <a:srgbClr val="FF0000"/>
                </a:solidFill>
                <a:latin typeface="Bodoni MT Black" panose="02070A03080606020203" pitchFamily="18" charset="0"/>
                <a:ea typeface="Calibri" panose="020F0502020204030204" pitchFamily="34" charset="0"/>
                <a:cs typeface="Times New Roman" panose="02020603050405020304" pitchFamily="18" charset="0"/>
              </a:rPr>
              <a:t>I LAGHI- </a:t>
            </a:r>
            <a:r>
              <a:rPr lang="it-IT" sz="2400" dirty="0">
                <a:latin typeface="Book Antiqua" panose="02040602050305030304" pitchFamily="18" charset="0"/>
              </a:rPr>
              <a:t>I laghi sono pochi e di scarsa importanza: si tratta per lo più di bacini costieri che vengono utilizzati come saline o per la mitilicoltura. Nelle aree interne vanno moltiplicandosi i laghi derivanti da sbarramento artificiale che si affiancano a pochi bacini naturali (Lentini, quasi prosciugato; Pergusa, al centro della Sicilia).</a:t>
            </a:r>
          </a:p>
        </p:txBody>
      </p:sp>
    </p:spTree>
    <p:extLst>
      <p:ext uri="{BB962C8B-B14F-4D97-AF65-F5344CB8AC3E}">
        <p14:creationId xmlns:p14="http://schemas.microsoft.com/office/powerpoint/2010/main" val="213895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29702C5B-092E-4314-899F-809BAB06658E}"/>
              </a:ext>
            </a:extLst>
          </p:cNvPr>
          <p:cNvGraphicFramePr>
            <a:graphicFrameLocks noGrp="1"/>
          </p:cNvGraphicFramePr>
          <p:nvPr>
            <p:extLst>
              <p:ext uri="{D42A27DB-BD31-4B8C-83A1-F6EECF244321}">
                <p14:modId xmlns:p14="http://schemas.microsoft.com/office/powerpoint/2010/main" val="1621716069"/>
              </p:ext>
            </p:extLst>
          </p:nvPr>
        </p:nvGraphicFramePr>
        <p:xfrm>
          <a:off x="1661301" y="855406"/>
          <a:ext cx="5444038" cy="5593663"/>
        </p:xfrm>
        <a:graphic>
          <a:graphicData uri="http://schemas.openxmlformats.org/drawingml/2006/table">
            <a:tbl>
              <a:tblPr firstRow="1" bandRow="1">
                <a:tableStyleId>{5C22544A-7EE6-4342-B048-85BDC9FD1C3A}</a:tableStyleId>
              </a:tblPr>
              <a:tblGrid>
                <a:gridCol w="5444038">
                  <a:extLst>
                    <a:ext uri="{9D8B030D-6E8A-4147-A177-3AD203B41FA5}">
                      <a16:colId xmlns:a16="http://schemas.microsoft.com/office/drawing/2014/main" val="1842673780"/>
                    </a:ext>
                  </a:extLst>
                </a:gridCol>
              </a:tblGrid>
              <a:tr h="5593663">
                <a:tc>
                  <a:txBody>
                    <a:bodyPr/>
                    <a:lstStyle/>
                    <a:p>
                      <a:endParaRPr lang="it-IT" dirty="0"/>
                    </a:p>
                  </a:txBody>
                  <a:tcPr>
                    <a:solidFill>
                      <a:schemeClr val="accent6">
                        <a:lumMod val="75000"/>
                      </a:schemeClr>
                    </a:solidFill>
                  </a:tcPr>
                </a:tc>
                <a:extLst>
                  <a:ext uri="{0D108BD9-81ED-4DB2-BD59-A6C34878D82A}">
                    <a16:rowId xmlns:a16="http://schemas.microsoft.com/office/drawing/2014/main" val="121472533"/>
                  </a:ext>
                </a:extLst>
              </a:tr>
            </a:tbl>
          </a:graphicData>
        </a:graphic>
      </p:graphicFrame>
      <p:graphicFrame>
        <p:nvGraphicFramePr>
          <p:cNvPr id="7" name="Tabella 2">
            <a:extLst>
              <a:ext uri="{FF2B5EF4-FFF2-40B4-BE49-F238E27FC236}">
                <a16:creationId xmlns:a16="http://schemas.microsoft.com/office/drawing/2014/main" id="{D123F50A-95BD-48E9-9AA8-32561455A044}"/>
              </a:ext>
            </a:extLst>
          </p:cNvPr>
          <p:cNvGraphicFramePr>
            <a:graphicFrameLocks noGrp="1"/>
          </p:cNvGraphicFramePr>
          <p:nvPr>
            <p:extLst>
              <p:ext uri="{D42A27DB-BD31-4B8C-83A1-F6EECF244321}">
                <p14:modId xmlns:p14="http://schemas.microsoft.com/office/powerpoint/2010/main" val="2158022383"/>
              </p:ext>
            </p:extLst>
          </p:nvPr>
        </p:nvGraphicFramePr>
        <p:xfrm>
          <a:off x="7345180" y="855406"/>
          <a:ext cx="4291297" cy="2573594"/>
        </p:xfrm>
        <a:graphic>
          <a:graphicData uri="http://schemas.openxmlformats.org/drawingml/2006/table">
            <a:tbl>
              <a:tblPr firstRow="1" bandRow="1">
                <a:tableStyleId>{5C22544A-7EE6-4342-B048-85BDC9FD1C3A}</a:tableStyleId>
              </a:tblPr>
              <a:tblGrid>
                <a:gridCol w="4291297">
                  <a:extLst>
                    <a:ext uri="{9D8B030D-6E8A-4147-A177-3AD203B41FA5}">
                      <a16:colId xmlns:a16="http://schemas.microsoft.com/office/drawing/2014/main" val="2072317866"/>
                    </a:ext>
                  </a:extLst>
                </a:gridCol>
              </a:tblGrid>
              <a:tr h="2573594">
                <a:tc>
                  <a:txBody>
                    <a:bodyPr/>
                    <a:lstStyle/>
                    <a:p>
                      <a:pPr algn="l"/>
                      <a:r>
                        <a:rPr lang="it-IT" sz="2400" dirty="0">
                          <a:latin typeface="+mn-lt"/>
                        </a:rPr>
                        <a:t>Un tratto  di costa presso Eraclea </a:t>
                      </a:r>
                      <a:r>
                        <a:rPr lang="it-IT" sz="2400" dirty="0" err="1">
                          <a:latin typeface="+mn-lt"/>
                        </a:rPr>
                        <a:t>Minoa</a:t>
                      </a:r>
                      <a:r>
                        <a:rPr lang="it-IT" sz="2400" dirty="0">
                          <a:latin typeface="+mn-lt"/>
                        </a:rPr>
                        <a:t>, sul litorale meridionale dell’isola. Si noti, tra la spiaggia e i colli retrostanti, la «macchia» di bassi arbusti cespugliosi.</a:t>
                      </a: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pic>
        <p:nvPicPr>
          <p:cNvPr id="4" name="Immagine 3">
            <a:extLst>
              <a:ext uri="{FF2B5EF4-FFF2-40B4-BE49-F238E27FC236}">
                <a16:creationId xmlns:a16="http://schemas.microsoft.com/office/drawing/2014/main" id="{C9D4F356-D568-4357-98BD-F0E100152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430" y="1995824"/>
            <a:ext cx="4675780" cy="3312826"/>
          </a:xfrm>
          <a:prstGeom prst="rect">
            <a:avLst/>
          </a:prstGeom>
        </p:spPr>
      </p:pic>
    </p:spTree>
    <p:extLst>
      <p:ext uri="{BB962C8B-B14F-4D97-AF65-F5344CB8AC3E}">
        <p14:creationId xmlns:p14="http://schemas.microsoft.com/office/powerpoint/2010/main" val="1544815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88183FD-45B5-428C-B2E6-4A4AD6EC5128}"/>
              </a:ext>
            </a:extLst>
          </p:cNvPr>
          <p:cNvSpPr txBox="1"/>
          <p:nvPr/>
        </p:nvSpPr>
        <p:spPr>
          <a:xfrm>
            <a:off x="1611261" y="443167"/>
            <a:ext cx="8969477" cy="5430717"/>
          </a:xfrm>
          <a:prstGeom prst="rect">
            <a:avLst/>
          </a:prstGeom>
          <a:noFill/>
        </p:spPr>
        <p:txBody>
          <a:bodyPr wrap="square">
            <a:spAutoFit/>
          </a:bodyPr>
          <a:lstStyle/>
          <a:p>
            <a:pPr>
              <a:lnSpc>
                <a:spcPct val="107000"/>
              </a:lnSpc>
              <a:spcAft>
                <a:spcPts val="800"/>
              </a:spcAft>
              <a:tabLst>
                <a:tab pos="590550" algn="l"/>
              </a:tabLst>
            </a:pPr>
            <a:r>
              <a:rPr lang="it-IT" sz="2400"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LE CITTA’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Palermo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8890" marR="8890" algn="just">
              <a:lnSpc>
                <a:spcPct val="107000"/>
              </a:lnSpc>
              <a:spcAft>
                <a:spcPts val="800"/>
              </a:spcAf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Deve la sua origine all'insenatura lungo la quale si sviluppò e alla fertile Conca d'Oro. La città, che i Fenici chiamarono «Aziz» (fiore) e i Greci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Panormos</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(tutto porto), sorge in posizione splendida. Al suo aspetto signorile e scenografico danno un tono particolare gli stili architettonici arabo, normanno e barocco. A pochi chilometri, a Monreale, vi è il famosissimo Duomo. L'economia della città gravita attorno al porto e alle attività industriali e agricole. </a:t>
            </a:r>
            <a:r>
              <a:rPr lang="it-IT"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ln provincia: Bagheria, </a:t>
            </a:r>
            <a:r>
              <a:rPr lang="it-IT"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Solunto</a:t>
            </a:r>
            <a:r>
              <a:rPr lang="it-IT"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Imera, Cefalù, Termini Imerese ecc., l'isola di Ustica.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800" dirty="0">
                <a:effectLst/>
                <a:latin typeface="Book Antiqua" panose="02040602050305030304" pitchFamily="18" charset="0"/>
                <a:ea typeface="Calibri" panose="020F0502020204030204" pitchFamily="34" charset="0"/>
                <a:cs typeface="Calibri" panose="020F0502020204030204" pitchFamily="34"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46577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extLst>
              <p:ext uri="{D42A27DB-BD31-4B8C-83A1-F6EECF244321}">
                <p14:modId xmlns:p14="http://schemas.microsoft.com/office/powerpoint/2010/main" val="1594237423"/>
              </p:ext>
            </p:extLst>
          </p:nvPr>
        </p:nvGraphicFramePr>
        <p:xfrm>
          <a:off x="2229202" y="539646"/>
          <a:ext cx="8183160" cy="5666282"/>
        </p:xfrm>
        <a:graphic>
          <a:graphicData uri="http://schemas.openxmlformats.org/drawingml/2006/table">
            <a:tbl>
              <a:tblPr firstRow="1" bandRow="1">
                <a:tableStyleId>{5C22544A-7EE6-4342-B048-85BDC9FD1C3A}</a:tableStyleId>
              </a:tblPr>
              <a:tblGrid>
                <a:gridCol w="8183160">
                  <a:extLst>
                    <a:ext uri="{9D8B030D-6E8A-4147-A177-3AD203B41FA5}">
                      <a16:colId xmlns:a16="http://schemas.microsoft.com/office/drawing/2014/main" val="2072317866"/>
                    </a:ext>
                  </a:extLst>
                </a:gridCol>
              </a:tblGrid>
              <a:tr h="5666282">
                <a:tc>
                  <a:txBody>
                    <a:bodyPr/>
                    <a:lstStyle/>
                    <a:p>
                      <a:r>
                        <a:rPr lang="it-IT" sz="2400" b="1" kern="1200" dirty="0">
                          <a:solidFill>
                            <a:schemeClr val="lt1"/>
                          </a:solidFill>
                          <a:effectLst/>
                          <a:latin typeface="+mn-lt"/>
                          <a:ea typeface="+mn-ea"/>
                          <a:cs typeface="+mn-cs"/>
                        </a:rPr>
                        <a:t> Palermo e il suo porto: sullo sfondo Capo Zafferano</a:t>
                      </a: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pic>
        <p:nvPicPr>
          <p:cNvPr id="4" name="Immagine 3">
            <a:extLst>
              <a:ext uri="{FF2B5EF4-FFF2-40B4-BE49-F238E27FC236}">
                <a16:creationId xmlns:a16="http://schemas.microsoft.com/office/drawing/2014/main" id="{53DEB8DC-137C-4A1C-9881-94D182A69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666" y="1259175"/>
            <a:ext cx="7726231" cy="4613198"/>
          </a:xfrm>
          <a:prstGeom prst="rect">
            <a:avLst/>
          </a:prstGeom>
        </p:spPr>
      </p:pic>
    </p:spTree>
    <p:extLst>
      <p:ext uri="{BB962C8B-B14F-4D97-AF65-F5344CB8AC3E}">
        <p14:creationId xmlns:p14="http://schemas.microsoft.com/office/powerpoint/2010/main" val="2936051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extLst>
              <p:ext uri="{D42A27DB-BD31-4B8C-83A1-F6EECF244321}">
                <p14:modId xmlns:p14="http://schemas.microsoft.com/office/powerpoint/2010/main" val="1684887120"/>
              </p:ext>
            </p:extLst>
          </p:nvPr>
        </p:nvGraphicFramePr>
        <p:xfrm>
          <a:off x="2229202" y="539646"/>
          <a:ext cx="8183160" cy="5666282"/>
        </p:xfrm>
        <a:graphic>
          <a:graphicData uri="http://schemas.openxmlformats.org/drawingml/2006/table">
            <a:tbl>
              <a:tblPr firstRow="1" bandRow="1">
                <a:tableStyleId>{5C22544A-7EE6-4342-B048-85BDC9FD1C3A}</a:tableStyleId>
              </a:tblPr>
              <a:tblGrid>
                <a:gridCol w="8183160">
                  <a:extLst>
                    <a:ext uri="{9D8B030D-6E8A-4147-A177-3AD203B41FA5}">
                      <a16:colId xmlns:a16="http://schemas.microsoft.com/office/drawing/2014/main" val="2072317866"/>
                    </a:ext>
                  </a:extLst>
                </a:gridCol>
              </a:tblGrid>
              <a:tr h="5666282">
                <a:tc>
                  <a:txBody>
                    <a:bodyPr/>
                    <a:lstStyle/>
                    <a:p>
                      <a:r>
                        <a:rPr lang="it-IT" sz="2400" b="1" kern="1200" dirty="0">
                          <a:solidFill>
                            <a:schemeClr val="lt1"/>
                          </a:solidFill>
                          <a:effectLst/>
                          <a:latin typeface="+mn-lt"/>
                          <a:ea typeface="+mn-ea"/>
                          <a:cs typeface="+mn-cs"/>
                        </a:rPr>
                        <a:t> Come tutta la Sicilia, anche Palermo è un «impasto» di contrasti: le vie aristocratiche, le nuove costruzioni hanno il loro contrario in questi pittoreschi quartieri.</a:t>
                      </a: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pic>
        <p:nvPicPr>
          <p:cNvPr id="5" name="Immagine 4">
            <a:extLst>
              <a:ext uri="{FF2B5EF4-FFF2-40B4-BE49-F238E27FC236}">
                <a16:creationId xmlns:a16="http://schemas.microsoft.com/office/drawing/2014/main" id="{E842713A-31F9-44E9-8C92-E47EF57DE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348" y="1798820"/>
            <a:ext cx="4385142" cy="4189749"/>
          </a:xfrm>
          <a:prstGeom prst="rect">
            <a:avLst/>
          </a:prstGeom>
        </p:spPr>
      </p:pic>
    </p:spTree>
    <p:extLst>
      <p:ext uri="{BB962C8B-B14F-4D97-AF65-F5344CB8AC3E}">
        <p14:creationId xmlns:p14="http://schemas.microsoft.com/office/powerpoint/2010/main" val="2218150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88183FD-45B5-428C-B2E6-4A4AD6EC5128}"/>
              </a:ext>
            </a:extLst>
          </p:cNvPr>
          <p:cNvSpPr txBox="1"/>
          <p:nvPr/>
        </p:nvSpPr>
        <p:spPr>
          <a:xfrm>
            <a:off x="1611261" y="1759903"/>
            <a:ext cx="8969477" cy="2550506"/>
          </a:xfrm>
          <a:prstGeom prst="rect">
            <a:avLst/>
          </a:prstGeom>
          <a:noFill/>
        </p:spPr>
        <p:txBody>
          <a:bodyPr wrap="square">
            <a:spAutoFit/>
          </a:bodyPr>
          <a:lstStyle/>
          <a:p>
            <a:pPr algn="just">
              <a:lnSpc>
                <a:spcPct val="107000"/>
              </a:lnSpc>
              <a:spcAft>
                <a:spcPts val="800"/>
              </a:spcAft>
              <a:tabLst>
                <a:tab pos="590550" algn="l"/>
              </a:tabLs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Agrigento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R="8890" algn="just">
              <a:lnSpc>
                <a:spcPct val="107000"/>
              </a:lnSpc>
              <a:spcAft>
                <a:spcPts val="745"/>
              </a:spcAf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Agrigento (detta in passato anche Girgenti), fondata dai Siculi su due colli circondati da corsi d'acqua, è famosa per la Valle dei Templi, risalenti al periodo greco. È centro agricolo (mandorleti) e turistico. ln provincia: Sciacca, Caltabellotta, Eraclea-</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Minoa</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ecc., isole Pelagie.</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29144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extLst>
              <p:ext uri="{D42A27DB-BD31-4B8C-83A1-F6EECF244321}">
                <p14:modId xmlns:p14="http://schemas.microsoft.com/office/powerpoint/2010/main" val="235755347"/>
              </p:ext>
            </p:extLst>
          </p:nvPr>
        </p:nvGraphicFramePr>
        <p:xfrm>
          <a:off x="2428407" y="1154243"/>
          <a:ext cx="6490741" cy="5186596"/>
        </p:xfrm>
        <a:graphic>
          <a:graphicData uri="http://schemas.openxmlformats.org/drawingml/2006/table">
            <a:tbl>
              <a:tblPr firstRow="1" bandRow="1">
                <a:tableStyleId>{5C22544A-7EE6-4342-B048-85BDC9FD1C3A}</a:tableStyleId>
              </a:tblPr>
              <a:tblGrid>
                <a:gridCol w="6490741">
                  <a:extLst>
                    <a:ext uri="{9D8B030D-6E8A-4147-A177-3AD203B41FA5}">
                      <a16:colId xmlns:a16="http://schemas.microsoft.com/office/drawing/2014/main" val="2072317866"/>
                    </a:ext>
                  </a:extLst>
                </a:gridCol>
              </a:tblGrid>
              <a:tr h="5186596">
                <a:tc>
                  <a:txBody>
                    <a:bodyPr/>
                    <a:lstStyle/>
                    <a:p>
                      <a:r>
                        <a:rPr lang="it-IT" sz="2400" b="1" kern="1200" dirty="0">
                          <a:solidFill>
                            <a:schemeClr val="lt1"/>
                          </a:solidFill>
                          <a:effectLst/>
                          <a:latin typeface="+mn-lt"/>
                          <a:ea typeface="+mn-ea"/>
                          <a:cs typeface="+mn-cs"/>
                        </a:rPr>
                        <a:t> </a:t>
                      </a: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spTree>
    <p:extLst>
      <p:ext uri="{BB962C8B-B14F-4D97-AF65-F5344CB8AC3E}">
        <p14:creationId xmlns:p14="http://schemas.microsoft.com/office/powerpoint/2010/main" val="736372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AF5FC4-6882-4A8F-92DA-7E812A55367C}"/>
              </a:ext>
            </a:extLst>
          </p:cNvPr>
          <p:cNvSpPr>
            <a:spLocks noGrp="1"/>
          </p:cNvSpPr>
          <p:nvPr>
            <p:ph type="title"/>
          </p:nvPr>
        </p:nvSpPr>
        <p:spPr>
          <a:xfrm>
            <a:off x="2592924" y="624110"/>
            <a:ext cx="8911687" cy="880226"/>
          </a:xfrm>
        </p:spPr>
        <p:txBody>
          <a:bodyPr>
            <a:normAutofit fontScale="90000"/>
          </a:bodyPr>
          <a:lstStyle/>
          <a:p>
            <a:r>
              <a:rPr lang="it-IT" sz="4800" b="1" dirty="0">
                <a:solidFill>
                  <a:srgbClr val="FF0000"/>
                </a:solidFill>
                <a:latin typeface="Bodoni MT Black" panose="02070A03080606020203" pitchFamily="18" charset="0"/>
              </a:rPr>
              <a:t>LA SICILIA</a:t>
            </a:r>
            <a:br>
              <a:rPr lang="it-IT" dirty="0"/>
            </a:br>
            <a:endParaRPr lang="it-IT" dirty="0"/>
          </a:p>
        </p:txBody>
      </p:sp>
      <p:pic>
        <p:nvPicPr>
          <p:cNvPr id="4" name="Immagine 3">
            <a:extLst>
              <a:ext uri="{FF2B5EF4-FFF2-40B4-BE49-F238E27FC236}">
                <a16:creationId xmlns:a16="http://schemas.microsoft.com/office/drawing/2014/main" id="{3ABD7125-DE76-484D-8706-48C96A1C5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904" y="1504336"/>
            <a:ext cx="6109285" cy="5083917"/>
          </a:xfrm>
          <a:prstGeom prst="rect">
            <a:avLst/>
          </a:prstGeom>
        </p:spPr>
      </p:pic>
    </p:spTree>
    <p:extLst>
      <p:ext uri="{BB962C8B-B14F-4D97-AF65-F5344CB8AC3E}">
        <p14:creationId xmlns:p14="http://schemas.microsoft.com/office/powerpoint/2010/main" val="3797055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88183FD-45B5-428C-B2E6-4A4AD6EC5128}"/>
              </a:ext>
            </a:extLst>
          </p:cNvPr>
          <p:cNvSpPr txBox="1"/>
          <p:nvPr/>
        </p:nvSpPr>
        <p:spPr>
          <a:xfrm>
            <a:off x="1611261" y="1759903"/>
            <a:ext cx="8969477" cy="2649187"/>
          </a:xfrm>
          <a:prstGeom prst="rect">
            <a:avLst/>
          </a:prstGeom>
          <a:noFill/>
        </p:spPr>
        <p:txBody>
          <a:bodyPr wrap="square">
            <a:spAutoFit/>
          </a:bodyPr>
          <a:lstStyle/>
          <a:p>
            <a:pPr algn="just">
              <a:lnSpc>
                <a:spcPct val="107000"/>
              </a:lnSpc>
              <a:spcAft>
                <a:spcPts val="800"/>
              </a:spcAft>
              <a:tabLst>
                <a:tab pos="590550" algn="l"/>
              </a:tabLs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Caltanisetta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8890" marR="8890" algn="just">
              <a:lnSpc>
                <a:spcPct val="107000"/>
              </a:lnSpc>
              <a:spcAft>
                <a:spcPts val="800"/>
              </a:spcAf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Caltanissetta deriva il nome da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Qalat</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Nissa</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castello di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Nissa</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in arabo). Nelle vicinanze c'è un'antica necropoli sicula. È centro minerario e agricolo. ln provincia ricordiamo il centro petrolifero di Gela.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05423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nvGraphicFramePr>
        <p:xfrm>
          <a:off x="2428407" y="1154243"/>
          <a:ext cx="6490741" cy="5186596"/>
        </p:xfrm>
        <a:graphic>
          <a:graphicData uri="http://schemas.openxmlformats.org/drawingml/2006/table">
            <a:tbl>
              <a:tblPr firstRow="1" bandRow="1">
                <a:tableStyleId>{5C22544A-7EE6-4342-B048-85BDC9FD1C3A}</a:tableStyleId>
              </a:tblPr>
              <a:tblGrid>
                <a:gridCol w="6490741">
                  <a:extLst>
                    <a:ext uri="{9D8B030D-6E8A-4147-A177-3AD203B41FA5}">
                      <a16:colId xmlns:a16="http://schemas.microsoft.com/office/drawing/2014/main" val="2072317866"/>
                    </a:ext>
                  </a:extLst>
                </a:gridCol>
              </a:tblGrid>
              <a:tr h="5186596">
                <a:tc>
                  <a:txBody>
                    <a:bodyPr/>
                    <a:lstStyle/>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spTree>
    <p:extLst>
      <p:ext uri="{BB962C8B-B14F-4D97-AF65-F5344CB8AC3E}">
        <p14:creationId xmlns:p14="http://schemas.microsoft.com/office/powerpoint/2010/main" val="1248108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88183FD-45B5-428C-B2E6-4A4AD6EC5128}"/>
              </a:ext>
            </a:extLst>
          </p:cNvPr>
          <p:cNvSpPr txBox="1"/>
          <p:nvPr/>
        </p:nvSpPr>
        <p:spPr>
          <a:xfrm>
            <a:off x="1611261" y="935444"/>
            <a:ext cx="8969477" cy="3044360"/>
          </a:xfrm>
          <a:prstGeom prst="rect">
            <a:avLst/>
          </a:prstGeom>
          <a:noFill/>
        </p:spPr>
        <p:txBody>
          <a:bodyPr wrap="square">
            <a:spAutoFit/>
          </a:bodyPr>
          <a:lstStyle/>
          <a:p>
            <a:pPr algn="just">
              <a:lnSpc>
                <a:spcPct val="107000"/>
              </a:lnSpc>
              <a:spcAft>
                <a:spcPts val="800"/>
              </a:spcAft>
              <a:tabLst>
                <a:tab pos="590550" algn="l"/>
              </a:tabLs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Catania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8890" marR="8890" algn="just">
              <a:lnSpc>
                <a:spcPct val="107000"/>
              </a:lnSpc>
              <a:spcAft>
                <a:spcPts val="800"/>
              </a:spcAf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Catania: il suo nome, in greco, significava la «scodella» ed è forse giustificato dalla «sponda» di colline laviche che la spalleggiano. È il più ricco centro della Sicilia. Ha un moderno porto e uno scalo aereo. ln provincia: Aci Castello, Acireale, Aci Trezza, Caltagirone ecc.</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38203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extLst>
              <p:ext uri="{D42A27DB-BD31-4B8C-83A1-F6EECF244321}">
                <p14:modId xmlns:p14="http://schemas.microsoft.com/office/powerpoint/2010/main" val="896187841"/>
              </p:ext>
            </p:extLst>
          </p:nvPr>
        </p:nvGraphicFramePr>
        <p:xfrm>
          <a:off x="2428407" y="1154243"/>
          <a:ext cx="6490741" cy="5186596"/>
        </p:xfrm>
        <a:graphic>
          <a:graphicData uri="http://schemas.openxmlformats.org/drawingml/2006/table">
            <a:tbl>
              <a:tblPr firstRow="1" bandRow="1">
                <a:tableStyleId>{5C22544A-7EE6-4342-B048-85BDC9FD1C3A}</a:tableStyleId>
              </a:tblPr>
              <a:tblGrid>
                <a:gridCol w="6490741">
                  <a:extLst>
                    <a:ext uri="{9D8B030D-6E8A-4147-A177-3AD203B41FA5}">
                      <a16:colId xmlns:a16="http://schemas.microsoft.com/office/drawing/2014/main" val="2072317866"/>
                    </a:ext>
                  </a:extLst>
                </a:gridCol>
              </a:tblGrid>
              <a:tr h="5186596">
                <a:tc>
                  <a:txBody>
                    <a:bodyPr/>
                    <a:lstStyle/>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spTree>
    <p:extLst>
      <p:ext uri="{BB962C8B-B14F-4D97-AF65-F5344CB8AC3E}">
        <p14:creationId xmlns:p14="http://schemas.microsoft.com/office/powerpoint/2010/main" val="2032364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88183FD-45B5-428C-B2E6-4A4AD6EC5128}"/>
              </a:ext>
            </a:extLst>
          </p:cNvPr>
          <p:cNvSpPr txBox="1"/>
          <p:nvPr/>
        </p:nvSpPr>
        <p:spPr>
          <a:xfrm>
            <a:off x="1716192" y="1550040"/>
            <a:ext cx="8969477" cy="3349763"/>
          </a:xfrm>
          <a:prstGeom prst="rect">
            <a:avLst/>
          </a:prstGeom>
          <a:noFill/>
        </p:spPr>
        <p:txBody>
          <a:bodyPr wrap="square">
            <a:spAutoFit/>
          </a:bodyPr>
          <a:lstStyle/>
          <a:p>
            <a:pPr algn="just">
              <a:lnSpc>
                <a:spcPct val="107000"/>
              </a:lnSpc>
              <a:spcAft>
                <a:spcPts val="800"/>
              </a:spcAft>
              <a:tabLst>
                <a:tab pos="590550" algn="l"/>
              </a:tabLs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Enna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8890" marR="8890" algn="just">
              <a:lnSpc>
                <a:spcPct val="107000"/>
              </a:lnSpc>
              <a:spcAft>
                <a:spcPts val="85"/>
              </a:spcAf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Enna (che fino al 1927 si chiamava Castrogiovanni) sorge nel centro dell'isola a 994 metri di altezza (è il più elevato capoluogo di provincia italiano). ln origine fu un insediamento strategico di popolazioni sicule. Nella provincia si trovano una quarantina di zolfare ed estese aree agricole. Atri centri: Nicosia, Calascibetta ecc.</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52622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nvGraphicFramePr>
        <p:xfrm>
          <a:off x="2428407" y="1154243"/>
          <a:ext cx="6490741" cy="5186596"/>
        </p:xfrm>
        <a:graphic>
          <a:graphicData uri="http://schemas.openxmlformats.org/drawingml/2006/table">
            <a:tbl>
              <a:tblPr firstRow="1" bandRow="1">
                <a:tableStyleId>{5C22544A-7EE6-4342-B048-85BDC9FD1C3A}</a:tableStyleId>
              </a:tblPr>
              <a:tblGrid>
                <a:gridCol w="6490741">
                  <a:extLst>
                    <a:ext uri="{9D8B030D-6E8A-4147-A177-3AD203B41FA5}">
                      <a16:colId xmlns:a16="http://schemas.microsoft.com/office/drawing/2014/main" val="2072317866"/>
                    </a:ext>
                  </a:extLst>
                </a:gridCol>
              </a:tblGrid>
              <a:tr h="5186596">
                <a:tc>
                  <a:txBody>
                    <a:bodyPr/>
                    <a:lstStyle/>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spTree>
    <p:extLst>
      <p:ext uri="{BB962C8B-B14F-4D97-AF65-F5344CB8AC3E}">
        <p14:creationId xmlns:p14="http://schemas.microsoft.com/office/powerpoint/2010/main" val="2437664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88183FD-45B5-428C-B2E6-4A4AD6EC5128}"/>
              </a:ext>
            </a:extLst>
          </p:cNvPr>
          <p:cNvSpPr txBox="1"/>
          <p:nvPr/>
        </p:nvSpPr>
        <p:spPr>
          <a:xfrm>
            <a:off x="1716192" y="1550040"/>
            <a:ext cx="8969477" cy="3439531"/>
          </a:xfrm>
          <a:prstGeom prst="rect">
            <a:avLst/>
          </a:prstGeom>
          <a:noFill/>
        </p:spPr>
        <p:txBody>
          <a:bodyPr wrap="square">
            <a:spAutoFit/>
          </a:bodyPr>
          <a:lstStyle/>
          <a:p>
            <a:pPr algn="just">
              <a:lnSpc>
                <a:spcPct val="107000"/>
              </a:lnSpc>
              <a:spcAft>
                <a:spcPts val="800"/>
              </a:spcAft>
              <a:tabLst>
                <a:tab pos="590550" algn="l"/>
              </a:tabLs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Messina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Anch'essa sorta vicino a un porto naturale, fu chiamata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Zancle</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(falce), per la caratteristica forma del porto, dai Greci, finché non vi giunsero i Messeni, da cui prese il nome. La città è detta la «porta» della Sicilia. Nello stretto si pesca il tonno e il pescespada. ln provincia: Taormina, Tindari, Castroreale, Forza d'Agrò, le isole Eolie ecc.</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9091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nvGraphicFramePr>
        <p:xfrm>
          <a:off x="2428407" y="1154243"/>
          <a:ext cx="6490741" cy="5186596"/>
        </p:xfrm>
        <a:graphic>
          <a:graphicData uri="http://schemas.openxmlformats.org/drawingml/2006/table">
            <a:tbl>
              <a:tblPr firstRow="1" bandRow="1">
                <a:tableStyleId>{5C22544A-7EE6-4342-B048-85BDC9FD1C3A}</a:tableStyleId>
              </a:tblPr>
              <a:tblGrid>
                <a:gridCol w="6490741">
                  <a:extLst>
                    <a:ext uri="{9D8B030D-6E8A-4147-A177-3AD203B41FA5}">
                      <a16:colId xmlns:a16="http://schemas.microsoft.com/office/drawing/2014/main" val="2072317866"/>
                    </a:ext>
                  </a:extLst>
                </a:gridCol>
              </a:tblGrid>
              <a:tr h="5186596">
                <a:tc>
                  <a:txBody>
                    <a:bodyPr/>
                    <a:lstStyle/>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spTree>
    <p:extLst>
      <p:ext uri="{BB962C8B-B14F-4D97-AF65-F5344CB8AC3E}">
        <p14:creationId xmlns:p14="http://schemas.microsoft.com/office/powerpoint/2010/main" val="504916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88183FD-45B5-428C-B2E6-4A4AD6EC5128}"/>
              </a:ext>
            </a:extLst>
          </p:cNvPr>
          <p:cNvSpPr txBox="1"/>
          <p:nvPr/>
        </p:nvSpPr>
        <p:spPr>
          <a:xfrm>
            <a:off x="1716192" y="1550040"/>
            <a:ext cx="8969477" cy="2254015"/>
          </a:xfrm>
          <a:prstGeom prst="rect">
            <a:avLst/>
          </a:prstGeom>
          <a:noFill/>
        </p:spPr>
        <p:txBody>
          <a:bodyPr wrap="square">
            <a:spAutoFit/>
          </a:bodyPr>
          <a:lstStyle/>
          <a:p>
            <a:pPr>
              <a:lnSpc>
                <a:spcPct val="107000"/>
              </a:lnSpc>
              <a:spcAft>
                <a:spcPts val="800"/>
              </a:spcAf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Ragusa </a:t>
            </a:r>
          </a:p>
          <a:p>
            <a:pPr>
              <a:lnSpc>
                <a:spcPct val="107000"/>
              </a:lnSpc>
              <a:spcAft>
                <a:spcPts val="800"/>
              </a:spcAf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Sugli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lblei</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è formata da un centro antico e uno moderno. Ha giacimenti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asfaltiferi</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e petroliferi. In provincia: Modica, Vittoria, Comiso ecc.</a:t>
            </a:r>
          </a:p>
          <a:p>
            <a:pPr>
              <a:lnSpc>
                <a:spcPct val="107000"/>
              </a:lnSpc>
              <a:spcAft>
                <a:spcPts val="800"/>
              </a:spcAft>
            </a:pPr>
            <a:endPar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4358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nvGraphicFramePr>
        <p:xfrm>
          <a:off x="2428407" y="1154243"/>
          <a:ext cx="6490741" cy="5186596"/>
        </p:xfrm>
        <a:graphic>
          <a:graphicData uri="http://schemas.openxmlformats.org/drawingml/2006/table">
            <a:tbl>
              <a:tblPr firstRow="1" bandRow="1">
                <a:tableStyleId>{5C22544A-7EE6-4342-B048-85BDC9FD1C3A}</a:tableStyleId>
              </a:tblPr>
              <a:tblGrid>
                <a:gridCol w="6490741">
                  <a:extLst>
                    <a:ext uri="{9D8B030D-6E8A-4147-A177-3AD203B41FA5}">
                      <a16:colId xmlns:a16="http://schemas.microsoft.com/office/drawing/2014/main" val="2072317866"/>
                    </a:ext>
                  </a:extLst>
                </a:gridCol>
              </a:tblGrid>
              <a:tr h="5186596">
                <a:tc>
                  <a:txBody>
                    <a:bodyPr/>
                    <a:lstStyle/>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spTree>
    <p:extLst>
      <p:ext uri="{BB962C8B-B14F-4D97-AF65-F5344CB8AC3E}">
        <p14:creationId xmlns:p14="http://schemas.microsoft.com/office/powerpoint/2010/main" val="327474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7AD13CD-C392-4087-899C-0694CCE62A15}"/>
              </a:ext>
            </a:extLst>
          </p:cNvPr>
          <p:cNvSpPr>
            <a:spLocks noGrp="1"/>
          </p:cNvSpPr>
          <p:nvPr>
            <p:ph idx="1"/>
          </p:nvPr>
        </p:nvSpPr>
        <p:spPr>
          <a:xfrm>
            <a:off x="903514" y="690465"/>
            <a:ext cx="10515600" cy="5486498"/>
          </a:xfrm>
        </p:spPr>
        <p:txBody>
          <a:bodyPr/>
          <a:lstStyle/>
          <a:p>
            <a:pPr>
              <a:lnSpc>
                <a:spcPct val="107000"/>
              </a:lnSpc>
              <a:spcAft>
                <a:spcPts val="800"/>
              </a:spcAft>
              <a:tabLst>
                <a:tab pos="590550" algn="l"/>
              </a:tabLs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     CARTA D’IDENTITA’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590550" algn="l"/>
              </a:tabLst>
            </a:pP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CAPOLUOGO: </a:t>
            </a:r>
            <a:r>
              <a:rPr lang="it-IT" sz="1800" b="1" dirty="0">
                <a:effectLst/>
                <a:latin typeface="Book Antiqua" panose="02040602050305030304" pitchFamily="18" charset="0"/>
                <a:ea typeface="Calibri" panose="020F0502020204030204" pitchFamily="34" charset="0"/>
                <a:cs typeface="Times New Roman" panose="02020603050405020304" pitchFamily="18" charset="0"/>
              </a:rPr>
              <a:t>PALERMO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590550" algn="l"/>
              </a:tabLst>
            </a:pP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PROVINCE: </a:t>
            </a:r>
            <a:r>
              <a:rPr lang="it-IT" sz="1800" b="1" dirty="0">
                <a:effectLst/>
                <a:latin typeface="Book Antiqua" panose="02040602050305030304" pitchFamily="18" charset="0"/>
                <a:ea typeface="Calibri" panose="020F0502020204030204" pitchFamily="34" charset="0"/>
                <a:cs typeface="Times New Roman" panose="02020603050405020304" pitchFamily="18" charset="0"/>
              </a:rPr>
              <a:t>PALERMO, AGRIGENTO, CALTANISETTA, CATANIA, ENNA, MESSINA, RAGUSA, SIRACUSA, TRAPANI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it-IT" b="1" dirty="0">
                <a:solidFill>
                  <a:srgbClr val="FF0000"/>
                </a:solidFill>
                <a:latin typeface="Bodoni MT Black" panose="02070A03080606020203" pitchFamily="18" charset="0"/>
              </a:rPr>
              <a:t>L’AREOGRAMMA DEL TERRITORIO</a:t>
            </a:r>
            <a:r>
              <a:rPr lang="it-IT" b="1" dirty="0"/>
              <a:t>:</a:t>
            </a:r>
            <a:endParaRPr lang="it-IT" dirty="0"/>
          </a:p>
          <a:p>
            <a:pPr marL="0" indent="0">
              <a:buNone/>
            </a:pPr>
            <a:endParaRPr lang="it-IT" dirty="0"/>
          </a:p>
        </p:txBody>
      </p:sp>
      <p:graphicFrame>
        <p:nvGraphicFramePr>
          <p:cNvPr id="2" name="Tabella 5">
            <a:extLst>
              <a:ext uri="{FF2B5EF4-FFF2-40B4-BE49-F238E27FC236}">
                <a16:creationId xmlns:a16="http://schemas.microsoft.com/office/drawing/2014/main" id="{5343F8D4-5AB6-4AAD-9E83-991E11CEF972}"/>
              </a:ext>
            </a:extLst>
          </p:cNvPr>
          <p:cNvGraphicFramePr>
            <a:graphicFrameLocks noGrp="1"/>
          </p:cNvGraphicFramePr>
          <p:nvPr>
            <p:extLst>
              <p:ext uri="{D42A27DB-BD31-4B8C-83A1-F6EECF244321}">
                <p14:modId xmlns:p14="http://schemas.microsoft.com/office/powerpoint/2010/main" val="1173789103"/>
              </p:ext>
            </p:extLst>
          </p:nvPr>
        </p:nvGraphicFramePr>
        <p:xfrm>
          <a:off x="7447935" y="2538135"/>
          <a:ext cx="4085304" cy="2815529"/>
        </p:xfrm>
        <a:graphic>
          <a:graphicData uri="http://schemas.openxmlformats.org/drawingml/2006/table">
            <a:tbl>
              <a:tblPr firstRow="1" bandRow="1">
                <a:tableStyleId>{5C22544A-7EE6-4342-B048-85BDC9FD1C3A}</a:tableStyleId>
              </a:tblPr>
              <a:tblGrid>
                <a:gridCol w="4085304">
                  <a:extLst>
                    <a:ext uri="{9D8B030D-6E8A-4147-A177-3AD203B41FA5}">
                      <a16:colId xmlns:a16="http://schemas.microsoft.com/office/drawing/2014/main" val="1380027140"/>
                    </a:ext>
                  </a:extLst>
                </a:gridCol>
              </a:tblGrid>
              <a:tr h="2815529">
                <a:tc>
                  <a:txBody>
                    <a:bodyPr/>
                    <a:lstStyle/>
                    <a:p>
                      <a:endParaRPr lang="it-IT" sz="1800" b="0" i="0" u="none" strike="noStrike" kern="1200" baseline="0" dirty="0">
                        <a:solidFill>
                          <a:schemeClr val="lt1"/>
                        </a:solidFill>
                        <a:latin typeface="+mn-lt"/>
                        <a:ea typeface="+mn-ea"/>
                        <a:cs typeface="+mn-cs"/>
                      </a:endParaRPr>
                    </a:p>
                    <a:p>
                      <a:r>
                        <a:rPr lang="it-IT" sz="2400" b="1" kern="1200" dirty="0">
                          <a:solidFill>
                            <a:schemeClr val="lt1"/>
                          </a:solidFill>
                          <a:effectLst/>
                          <a:latin typeface="Book Antiqua" panose="02040602050305030304" pitchFamily="18" charset="0"/>
                          <a:ea typeface="+mn-ea"/>
                          <a:cs typeface="+mn-cs"/>
                        </a:rPr>
                        <a:t>LA POSIZIONE</a:t>
                      </a:r>
                    </a:p>
                    <a:p>
                      <a:endParaRPr lang="it-IT" sz="2400" b="1" kern="1200" dirty="0">
                        <a:solidFill>
                          <a:schemeClr val="lt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it-IT" sz="1800" b="1" kern="1200" dirty="0">
                          <a:solidFill>
                            <a:schemeClr val="lt1"/>
                          </a:solidFill>
                          <a:effectLst/>
                          <a:latin typeface="+mn-lt"/>
                          <a:ea typeface="+mn-ea"/>
                          <a:cs typeface="+mn-cs"/>
                        </a:rPr>
                        <a:t>E’ la più grande isola d’Italia e si trova a Sud-Ovest.</a:t>
                      </a:r>
                    </a:p>
                    <a:p>
                      <a:endParaRPr lang="it-IT" sz="1800" b="1" kern="1200" dirty="0">
                        <a:solidFill>
                          <a:schemeClr val="lt1"/>
                        </a:solidFill>
                        <a:effectLst/>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216898071"/>
                  </a:ext>
                </a:extLst>
              </a:tr>
            </a:tbl>
          </a:graphicData>
        </a:graphic>
      </p:graphicFrame>
    </p:spTree>
    <p:extLst>
      <p:ext uri="{BB962C8B-B14F-4D97-AF65-F5344CB8AC3E}">
        <p14:creationId xmlns:p14="http://schemas.microsoft.com/office/powerpoint/2010/main" val="2166162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88183FD-45B5-428C-B2E6-4A4AD6EC5128}"/>
              </a:ext>
            </a:extLst>
          </p:cNvPr>
          <p:cNvSpPr txBox="1"/>
          <p:nvPr/>
        </p:nvSpPr>
        <p:spPr>
          <a:xfrm>
            <a:off x="1716192" y="1550040"/>
            <a:ext cx="8969477" cy="3044360"/>
          </a:xfrm>
          <a:prstGeom prst="rect">
            <a:avLst/>
          </a:prstGeom>
          <a:noFill/>
        </p:spPr>
        <p:txBody>
          <a:bodyPr wrap="square">
            <a:spAutoFit/>
          </a:bodyPr>
          <a:lstStyle/>
          <a:p>
            <a:pPr algn="just">
              <a:lnSpc>
                <a:spcPct val="107000"/>
              </a:lnSpc>
              <a:spcAft>
                <a:spcPts val="800"/>
              </a:spcAft>
              <a:tabLst>
                <a:tab pos="590550" algn="l"/>
              </a:tabLs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Siracusa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R="8890" algn="just">
              <a:lnSpc>
                <a:spcPct val="107000"/>
              </a:lnSpc>
              <a:spcAft>
                <a:spcPts val="800"/>
              </a:spcAf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Fronteggiata dall'isola di Ortigia, fu la prima e più importante colonia della Magna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Graecia</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Era composta in origine di cinque centri (Ortigia, Acradina, Neapolis,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Epipoli</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Tiche</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di cui restano imponenti rovine. Ricordiamo le grotte, dette «latomie», la fonte Aretusa ecc. ln provincia: Lentini,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Pantalica</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Megara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lblea</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ecc.</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3972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extLst>
              <p:ext uri="{D42A27DB-BD31-4B8C-83A1-F6EECF244321}">
                <p14:modId xmlns:p14="http://schemas.microsoft.com/office/powerpoint/2010/main" val="308640159"/>
              </p:ext>
            </p:extLst>
          </p:nvPr>
        </p:nvGraphicFramePr>
        <p:xfrm>
          <a:off x="2428407" y="1154243"/>
          <a:ext cx="6490741" cy="5186596"/>
        </p:xfrm>
        <a:graphic>
          <a:graphicData uri="http://schemas.openxmlformats.org/drawingml/2006/table">
            <a:tbl>
              <a:tblPr firstRow="1" bandRow="1">
                <a:tableStyleId>{5C22544A-7EE6-4342-B048-85BDC9FD1C3A}</a:tableStyleId>
              </a:tblPr>
              <a:tblGrid>
                <a:gridCol w="6490741">
                  <a:extLst>
                    <a:ext uri="{9D8B030D-6E8A-4147-A177-3AD203B41FA5}">
                      <a16:colId xmlns:a16="http://schemas.microsoft.com/office/drawing/2014/main" val="2072317866"/>
                    </a:ext>
                  </a:extLst>
                </a:gridCol>
              </a:tblGrid>
              <a:tr h="5186596">
                <a:tc>
                  <a:txBody>
                    <a:bodyPr/>
                    <a:lstStyle/>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spTree>
    <p:extLst>
      <p:ext uri="{BB962C8B-B14F-4D97-AF65-F5344CB8AC3E}">
        <p14:creationId xmlns:p14="http://schemas.microsoft.com/office/powerpoint/2010/main" val="3719891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88183FD-45B5-428C-B2E6-4A4AD6EC5128}"/>
              </a:ext>
            </a:extLst>
          </p:cNvPr>
          <p:cNvSpPr txBox="1"/>
          <p:nvPr/>
        </p:nvSpPr>
        <p:spPr>
          <a:xfrm>
            <a:off x="1716192" y="1550040"/>
            <a:ext cx="8969477" cy="3095656"/>
          </a:xfrm>
          <a:prstGeom prst="rect">
            <a:avLst/>
          </a:prstGeom>
          <a:noFill/>
        </p:spPr>
        <p:txBody>
          <a:bodyPr wrap="square">
            <a:spAutoFit/>
          </a:bodyPr>
          <a:lstStyle/>
          <a:p>
            <a:pPr algn="just">
              <a:lnSpc>
                <a:spcPct val="107000"/>
              </a:lnSpc>
              <a:spcAft>
                <a:spcPts val="800"/>
              </a:spcAft>
              <a:tabLst>
                <a:tab pos="590550" algn="l"/>
              </a:tabLs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Trapani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R="8890" algn="just">
              <a:lnSpc>
                <a:spcPct val="107000"/>
              </a:lnSpc>
              <a:spcAft>
                <a:spcPts val="1175"/>
              </a:spcAf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Fondata dai Sicani, fu chiamata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Drepanon</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(falce) dai Greci per la forma della penisola su cui sorge. ln provincia vi sono centri vinicoli (Marsala), turistici (Segesta, Selinunte, isole Egadi), pescherecci (Mazara del Vallo). Altre località della provincia: Erice, Alcamo, Salemi, Castelvetrano, l'isola di Pantelleria ecc.</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82473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nvGraphicFramePr>
        <p:xfrm>
          <a:off x="2428407" y="1154243"/>
          <a:ext cx="6490741" cy="5186596"/>
        </p:xfrm>
        <a:graphic>
          <a:graphicData uri="http://schemas.openxmlformats.org/drawingml/2006/table">
            <a:tbl>
              <a:tblPr firstRow="1" bandRow="1">
                <a:tableStyleId>{5C22544A-7EE6-4342-B048-85BDC9FD1C3A}</a:tableStyleId>
              </a:tblPr>
              <a:tblGrid>
                <a:gridCol w="6490741">
                  <a:extLst>
                    <a:ext uri="{9D8B030D-6E8A-4147-A177-3AD203B41FA5}">
                      <a16:colId xmlns:a16="http://schemas.microsoft.com/office/drawing/2014/main" val="2072317866"/>
                    </a:ext>
                  </a:extLst>
                </a:gridCol>
              </a:tblGrid>
              <a:tr h="5186596">
                <a:tc>
                  <a:txBody>
                    <a:bodyPr/>
                    <a:lstStyle/>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p>
                      <a:endParaRPr lang="it-IT" sz="2400" b="1" kern="1200" dirty="0">
                        <a:solidFill>
                          <a:schemeClr val="lt1"/>
                        </a:solidFill>
                        <a:effectLst/>
                        <a:latin typeface="+mn-lt"/>
                        <a:ea typeface="+mn-ea"/>
                        <a:cs typeface="+mn-cs"/>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spTree>
    <p:extLst>
      <p:ext uri="{BB962C8B-B14F-4D97-AF65-F5344CB8AC3E}">
        <p14:creationId xmlns:p14="http://schemas.microsoft.com/office/powerpoint/2010/main" val="440581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2">
            <a:extLst>
              <a:ext uri="{FF2B5EF4-FFF2-40B4-BE49-F238E27FC236}">
                <a16:creationId xmlns:a16="http://schemas.microsoft.com/office/drawing/2014/main" id="{B3B01807-23FE-4529-9AE7-78E92231CCDD}"/>
              </a:ext>
            </a:extLst>
          </p:cNvPr>
          <p:cNvSpPr>
            <a:spLocks noGrp="1"/>
          </p:cNvSpPr>
          <p:nvPr>
            <p:ph idx="1"/>
          </p:nvPr>
        </p:nvSpPr>
        <p:spPr>
          <a:xfrm>
            <a:off x="1768219" y="1019330"/>
            <a:ext cx="8378671" cy="4916775"/>
          </a:xfrm>
          <a:noFill/>
        </p:spPr>
        <p:txBody>
          <a:bodyPr>
            <a:noAutofit/>
          </a:bodyPr>
          <a:lstStyle/>
          <a:p>
            <a:pPr marL="0" indent="0">
              <a:lnSpc>
                <a:spcPct val="107000"/>
              </a:lnSpc>
              <a:spcAft>
                <a:spcPts val="800"/>
              </a:spcAft>
              <a:buNone/>
              <a:tabLst>
                <a:tab pos="590550" algn="l"/>
              </a:tabLst>
            </a:pPr>
            <a:r>
              <a:rPr lang="it-IT" sz="20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IL CLIMA</a:t>
            </a:r>
          </a:p>
          <a:p>
            <a:pPr marL="0" indent="0">
              <a:lnSpc>
                <a:spcPct val="107000"/>
              </a:lnSpc>
              <a:spcAft>
                <a:spcPts val="800"/>
              </a:spcAft>
              <a:buNone/>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Sicilia, compresa nella stessa fascia in cui è situata la parte mediterranea dell'Africa,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ha un clima piuttosto caldo, con caratteri mediterranei o subtropicali.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L'influenza del mare concorre a tenere piuttosto alte le temperature medie, soprattutto lungo le coste. Il clima delle zone interne è condizionato dai venti: quelli che spirano da nord e nord-ovest, freddi e umidi, scaricano la loro umidità sui rilievi tirrenici (Nebrodi-Madonie), quelli che provengono da sud, caldi e secchi (scirocco), portano spesso con sé le sabbie del Sahara, e danno origine, a volte, al fenomeno della «pioggia rossa». I monti determinano vari climi locali con maggiore o minore piovosità, temperature che tendono a diminuire secondo le altitudini e precipitazioni nevose.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70"/>
              </a:spcAft>
              <a:buNone/>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Caratteristica comune a tutta la Sicilia è l'intensa luminosa serenità del cielo.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590550" algn="l"/>
              </a:tabLst>
            </a:pP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23833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0C57A8E4-F85C-4BF7-A181-B89C0CC6329C}"/>
              </a:ext>
            </a:extLst>
          </p:cNvPr>
          <p:cNvSpPr>
            <a:spLocks noGrp="1"/>
          </p:cNvSpPr>
          <p:nvPr>
            <p:ph type="title"/>
          </p:nvPr>
        </p:nvSpPr>
        <p:spPr>
          <a:xfrm>
            <a:off x="1739352" y="914400"/>
            <a:ext cx="8953139" cy="5362731"/>
          </a:xfrm>
        </p:spPr>
        <p:txBody>
          <a:bodyPr>
            <a:normAutofit fontScale="90000"/>
          </a:bodyPr>
          <a:lstStyle/>
          <a:p>
            <a:pPr>
              <a:lnSpc>
                <a:spcPct val="107000"/>
              </a:lnSpc>
              <a:spcAft>
                <a:spcPts val="800"/>
              </a:spcAft>
              <a:tabLst>
                <a:tab pos="590550" algn="l"/>
              </a:tabLst>
            </a:pPr>
            <a:br>
              <a:rPr lang="it-IT" sz="27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br>
            <a:r>
              <a:rPr lang="it-IT" sz="27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ATTIVITA’ ECONOMICHE</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vita e il lavoro dell’uomo hanno fatto i conti con un paesaggio di grandi contrasti: campi di grano estesi e colline poco fertili, zone aride e giardini lussureggianti, il vulcano innevato e la costa torrida, grandi città urbane e paesi isolati di montagna. Ci sono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giacimenti minerari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miniere di salgemma e saline a Trapani.</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pesca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è fiorente, per esempio quella del pesce spada nel golfo di Messina e quella di Altomare (pesce azzurro, tonno, molluschi e crostacei) al largo dei porti di Mazara del Vallo e di Sciacca.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L’</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agricoltura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è sviluppata nelle pianure costiere: si coltivano grano, agrumi, in particolare arance, vite, ulivo, frutta, legumi e ortaggi.</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Molto importante è la produzione di olio e di vino; sono caratteristici i vini liquorosi come il Marsala e il Passito di Pantelleria.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L’</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allevamento</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non è molto sviluppato, per scarsità di formaggi; prevale l’allevamento di ovini, da qualche tempo le attività turistiche hanno iniziato a valorizzare le bellezze della Sicilia e ad attrezzarsi per accogliere i visitatori Italiani e stranieri attratti dall’Etna, dalle incantevoli coste e isole e dai numerosi siti archeologici.</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br>
              <a:rPr lang="it-IT" sz="2200" dirty="0">
                <a:effectLst/>
                <a:latin typeface="Calibri" panose="020F0502020204030204" pitchFamily="34" charset="0"/>
                <a:ea typeface="Calibri" panose="020F0502020204030204" pitchFamily="34" charset="0"/>
                <a:cs typeface="Times New Roman" panose="02020603050405020304" pitchFamily="18" charset="0"/>
              </a:rPr>
            </a:br>
            <a:r>
              <a:rPr lang="it-IT" sz="2200" dirty="0">
                <a:effectLst/>
                <a:latin typeface="Book Antiqua" panose="02040602050305030304" pitchFamily="18" charset="0"/>
                <a:ea typeface="Calibri" panose="020F0502020204030204" pitchFamily="34" charset="0"/>
                <a:cs typeface="Times New Roman" panose="02020603050405020304" pitchFamily="18" charset="0"/>
              </a:rPr>
              <a:t> </a:t>
            </a:r>
            <a:endParaRPr lang="it-IT" sz="2200" dirty="0">
              <a:latin typeface="Book Antiqua" panose="02040602050305030304" pitchFamily="18" charset="0"/>
            </a:endParaRPr>
          </a:p>
        </p:txBody>
      </p:sp>
    </p:spTree>
    <p:extLst>
      <p:ext uri="{BB962C8B-B14F-4D97-AF65-F5344CB8AC3E}">
        <p14:creationId xmlns:p14="http://schemas.microsoft.com/office/powerpoint/2010/main" val="3802753453"/>
      </p:ext>
    </p:extLst>
  </p:cSld>
  <p:clrMapOvr>
    <a:masterClrMapping/>
  </p:clrMapOvr>
  <p:transition spd="slow">
    <p:comb/>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17430">
              <a:schemeClr val="accent5">
                <a:lumMod val="75000"/>
              </a:schemeClr>
            </a:gs>
            <a:gs pos="0">
              <a:schemeClr val="accent5">
                <a:lumMod val="60000"/>
                <a:lumOff val="40000"/>
              </a:schemeClr>
            </a:gs>
            <a:gs pos="35000">
              <a:schemeClr val="accent5">
                <a:lumMod val="60000"/>
                <a:lumOff val="40000"/>
              </a:schemeClr>
            </a:gs>
            <a:gs pos="100000">
              <a:schemeClr val="accent5">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15019" y="809468"/>
            <a:ext cx="8977900" cy="4407109"/>
          </a:xfrm>
        </p:spPr>
        <p:txBody>
          <a:bodyPr>
            <a:normAutofit fontScale="92500" lnSpcReduction="10000"/>
          </a:bodyPr>
          <a:lstStyle/>
          <a:p>
            <a:pPr marL="0" indent="0">
              <a:lnSpc>
                <a:spcPct val="107000"/>
              </a:lnSpc>
              <a:spcAft>
                <a:spcPts val="800"/>
              </a:spcAft>
              <a:buNone/>
              <a:tabLst>
                <a:tab pos="59055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590550" algn="l"/>
              </a:tabLs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GEOSTORIA</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590550" algn="l"/>
              </a:tabLs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L’isola fu abitata fin dai tempi antichissimi da popoli italici, come i Sicani e i Siculi, dall’VIII secolo a.C. Fu colonizzata dai Greci ed ebbe un periodo di splendore, con lo sviluppo monumenti e opere d’arte della </a:t>
            </a:r>
            <a:r>
              <a:rPr lang="it-IT" sz="2400" dirty="0" err="1">
                <a:effectLst/>
                <a:latin typeface="Book Antiqua" panose="02040602050305030304" pitchFamily="18" charset="0"/>
                <a:ea typeface="Calibri" panose="020F0502020204030204" pitchFamily="34" charset="0"/>
                <a:cs typeface="Times New Roman" panose="02020603050405020304" pitchFamily="18" charset="0"/>
              </a:rPr>
              <a:t>cosidetta</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Magna Grecia (il teatro Greco a Siracusa e a Taormina, i templi ad Agrigento ecc.).</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590550" algn="l"/>
              </a:tabLs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Conquistata dai Romani, la Sicilia fu chiamata il “granaio d’Italia” per la grande produzione di questo importante cereale, inoltre altri numerosi monumenti testimoniano nelle sue città la presenza dei popoli che l’hanno conquistata: Arabi, Normanni, Francesi, Spagnoli.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590550" algn="l"/>
              </a:tabLst>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8549069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8E014C-1EC7-4750-8E04-9B1E8238382F}"/>
              </a:ext>
            </a:extLst>
          </p:cNvPr>
          <p:cNvSpPr>
            <a:spLocks noGrp="1"/>
          </p:cNvSpPr>
          <p:nvPr>
            <p:ph idx="1"/>
          </p:nvPr>
        </p:nvSpPr>
        <p:spPr>
          <a:xfrm>
            <a:off x="2073017" y="1080655"/>
            <a:ext cx="9431593" cy="3871355"/>
          </a:xfrm>
        </p:spPr>
        <p:txBody>
          <a:bodyPr>
            <a:normAutofit/>
          </a:bodyPr>
          <a:lstStyle/>
          <a:p>
            <a:pPr marL="342900" lvl="0" indent="-342900" algn="just">
              <a:lnSpc>
                <a:spcPct val="107000"/>
              </a:lnSpc>
              <a:buFont typeface="Book Antiqua" panose="02040602050305030304" pitchFamily="18" charset="0"/>
              <a:buChar char="-"/>
              <a:tabLst>
                <a:tab pos="590550" algn="l"/>
              </a:tabLst>
            </a:pP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590550" algn="l"/>
              </a:tabLst>
            </a:pPr>
            <a:endParaRPr lang="it-IT"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62A2597E-B8B0-4CF9-8297-373D224725DD}"/>
              </a:ext>
            </a:extLst>
          </p:cNvPr>
          <p:cNvSpPr txBox="1"/>
          <p:nvPr/>
        </p:nvSpPr>
        <p:spPr>
          <a:xfrm>
            <a:off x="1615817" y="1386347"/>
            <a:ext cx="9327486" cy="3441391"/>
          </a:xfrm>
          <a:prstGeom prst="rect">
            <a:avLst/>
          </a:prstGeom>
          <a:noFill/>
        </p:spPr>
        <p:txBody>
          <a:bodyPr wrap="square">
            <a:spAutoFit/>
          </a:bodyPr>
          <a:lstStyle/>
          <a:p>
            <a:pPr>
              <a:lnSpc>
                <a:spcPct val="107000"/>
              </a:lnSpc>
              <a:spcAft>
                <a:spcPts val="800"/>
              </a:spcAft>
              <a:tabLst>
                <a:tab pos="590550" algn="l"/>
              </a:tabLst>
            </a:pPr>
            <a:r>
              <a:rPr lang="it-IT" sz="24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IN VIAGGIO!</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400"/>
              <a:buFont typeface="Book Antiqua" panose="02040602050305030304" pitchFamily="18" charset="0"/>
              <a:buChar char="-"/>
              <a:tabLst>
                <a:tab pos="590550" algn="l"/>
              </a:tabLs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Per scoprire il paesaggio del più grande vulcano europeo in attività, occorre partecipare a </a:t>
            </a:r>
            <a:r>
              <a:rPr lang="it-IT"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un’escursione sull’Etna</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a:t>
            </a:r>
          </a:p>
          <a:p>
            <a:pPr marL="342900" lvl="0" indent="-342900">
              <a:lnSpc>
                <a:spcPct val="107000"/>
              </a:lnSpc>
              <a:buSzPts val="1400"/>
              <a:buFont typeface="Book Antiqua" panose="02040602050305030304" pitchFamily="18" charset="0"/>
              <a:buChar char="-"/>
              <a:tabLst>
                <a:tab pos="590550" algn="l"/>
              </a:tabLst>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400"/>
              <a:buFont typeface="Book Antiqua" panose="02040602050305030304" pitchFamily="18" charset="0"/>
              <a:buChar char="-"/>
              <a:tabLst>
                <a:tab pos="590550" algn="l"/>
              </a:tabLs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Anche la Sicilia ha i suoi “faraglioni”. Sono formati da colate di lava scese fino al mare di fronte a </a:t>
            </a:r>
            <a:r>
              <a:rPr lang="it-IT"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borghi di Aci Trezza e Aci Castello</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891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86357">
              <a:schemeClr val="accent1">
                <a:lumMod val="40000"/>
                <a:lumOff val="60000"/>
              </a:schemeClr>
            </a:gs>
            <a:gs pos="41695">
              <a:schemeClr val="accent1">
                <a:lumMod val="40000"/>
                <a:lumOff val="60000"/>
              </a:schemeClr>
            </a:gs>
            <a:gs pos="0">
              <a:schemeClr val="accent1">
                <a:lumMod val="60000"/>
                <a:lumOff val="40000"/>
              </a:schemeClr>
            </a:gs>
            <a:gs pos="35000">
              <a:schemeClr val="accent6">
                <a:lumMod val="0"/>
                <a:lumOff val="100000"/>
              </a:schemeClr>
            </a:gs>
            <a:gs pos="100000">
              <a:schemeClr val="accent1">
                <a:lumMod val="60000"/>
                <a:lumOff val="4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8E014C-1EC7-4750-8E04-9B1E8238382F}"/>
              </a:ext>
            </a:extLst>
          </p:cNvPr>
          <p:cNvSpPr>
            <a:spLocks noGrp="1"/>
          </p:cNvSpPr>
          <p:nvPr>
            <p:ph idx="1"/>
          </p:nvPr>
        </p:nvSpPr>
        <p:spPr>
          <a:xfrm>
            <a:off x="2073017" y="1080655"/>
            <a:ext cx="9431593" cy="3871355"/>
          </a:xfrm>
        </p:spPr>
        <p:txBody>
          <a:bodyPr>
            <a:normAutofit/>
          </a:bodyPr>
          <a:lstStyle/>
          <a:p>
            <a:pPr marL="342900" lvl="0" indent="-342900" algn="just">
              <a:lnSpc>
                <a:spcPct val="107000"/>
              </a:lnSpc>
              <a:buFont typeface="Book Antiqua" panose="02040602050305030304" pitchFamily="18" charset="0"/>
              <a:buChar char="-"/>
              <a:tabLst>
                <a:tab pos="590550" algn="l"/>
              </a:tabLst>
            </a:pP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590550" algn="l"/>
              </a:tabLst>
            </a:pPr>
            <a:endParaRPr lang="it-IT" sz="18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ella 6">
            <a:extLst>
              <a:ext uri="{FF2B5EF4-FFF2-40B4-BE49-F238E27FC236}">
                <a16:creationId xmlns:a16="http://schemas.microsoft.com/office/drawing/2014/main" id="{9939FF0B-02F5-4382-B52B-C59731BABFF3}"/>
              </a:ext>
            </a:extLst>
          </p:cNvPr>
          <p:cNvGraphicFramePr>
            <a:graphicFrameLocks noGrp="1"/>
          </p:cNvGraphicFramePr>
          <p:nvPr>
            <p:extLst>
              <p:ext uri="{D42A27DB-BD31-4B8C-83A1-F6EECF244321}">
                <p14:modId xmlns:p14="http://schemas.microsoft.com/office/powerpoint/2010/main" val="3793298276"/>
              </p:ext>
            </p:extLst>
          </p:nvPr>
        </p:nvGraphicFramePr>
        <p:xfrm>
          <a:off x="1690364" y="1493322"/>
          <a:ext cx="6431810" cy="3871355"/>
        </p:xfrm>
        <a:graphic>
          <a:graphicData uri="http://schemas.openxmlformats.org/drawingml/2006/table">
            <a:tbl>
              <a:tblPr firstRow="1" bandRow="1">
                <a:tableStyleId>{5C22544A-7EE6-4342-B048-85BDC9FD1C3A}</a:tableStyleId>
              </a:tblPr>
              <a:tblGrid>
                <a:gridCol w="6431810">
                  <a:extLst>
                    <a:ext uri="{9D8B030D-6E8A-4147-A177-3AD203B41FA5}">
                      <a16:colId xmlns:a16="http://schemas.microsoft.com/office/drawing/2014/main" val="1290811396"/>
                    </a:ext>
                  </a:extLst>
                </a:gridCol>
              </a:tblGrid>
              <a:tr h="3871355">
                <a:tc>
                  <a:txBody>
                    <a:bodyPr/>
                    <a:lstStyle/>
                    <a:p>
                      <a:endParaRPr lang="it-IT" dirty="0"/>
                    </a:p>
                  </a:txBody>
                  <a:tcPr>
                    <a:solidFill>
                      <a:schemeClr val="accent1">
                        <a:lumMod val="60000"/>
                        <a:lumOff val="40000"/>
                      </a:schemeClr>
                    </a:solidFill>
                  </a:tcPr>
                </a:tc>
                <a:extLst>
                  <a:ext uri="{0D108BD9-81ED-4DB2-BD59-A6C34878D82A}">
                    <a16:rowId xmlns:a16="http://schemas.microsoft.com/office/drawing/2014/main" val="3091506981"/>
                  </a:ext>
                </a:extLst>
              </a:tr>
            </a:tbl>
          </a:graphicData>
        </a:graphic>
      </p:graphicFrame>
      <p:graphicFrame>
        <p:nvGraphicFramePr>
          <p:cNvPr id="7" name="Tabella 7">
            <a:extLst>
              <a:ext uri="{FF2B5EF4-FFF2-40B4-BE49-F238E27FC236}">
                <a16:creationId xmlns:a16="http://schemas.microsoft.com/office/drawing/2014/main" id="{1800EF6A-232E-4DBD-8BC2-51C016F54525}"/>
              </a:ext>
            </a:extLst>
          </p:cNvPr>
          <p:cNvGraphicFramePr>
            <a:graphicFrameLocks noGrp="1"/>
          </p:cNvGraphicFramePr>
          <p:nvPr>
            <p:extLst>
              <p:ext uri="{D42A27DB-BD31-4B8C-83A1-F6EECF244321}">
                <p14:modId xmlns:p14="http://schemas.microsoft.com/office/powerpoint/2010/main" val="1585210414"/>
              </p:ext>
            </p:extLst>
          </p:nvPr>
        </p:nvGraphicFramePr>
        <p:xfrm>
          <a:off x="8334531" y="1499016"/>
          <a:ext cx="2932738" cy="2218545"/>
        </p:xfrm>
        <a:graphic>
          <a:graphicData uri="http://schemas.openxmlformats.org/drawingml/2006/table">
            <a:tbl>
              <a:tblPr firstRow="1" bandRow="1">
                <a:tableStyleId>{5C22544A-7EE6-4342-B048-85BDC9FD1C3A}</a:tableStyleId>
              </a:tblPr>
              <a:tblGrid>
                <a:gridCol w="2932738">
                  <a:extLst>
                    <a:ext uri="{9D8B030D-6E8A-4147-A177-3AD203B41FA5}">
                      <a16:colId xmlns:a16="http://schemas.microsoft.com/office/drawing/2014/main" val="3965765127"/>
                    </a:ext>
                  </a:extLst>
                </a:gridCol>
              </a:tblGrid>
              <a:tr h="2218545">
                <a:tc>
                  <a:txBody>
                    <a:bodyPr/>
                    <a:lstStyle/>
                    <a:p>
                      <a:r>
                        <a:rPr lang="it-IT" sz="2000" dirty="0"/>
                        <a:t>I ricordi della Magna </a:t>
                      </a:r>
                      <a:r>
                        <a:rPr lang="it-IT" sz="2000" dirty="0" err="1"/>
                        <a:t>Graecia</a:t>
                      </a:r>
                      <a:r>
                        <a:rPr lang="it-IT" sz="2000" dirty="0"/>
                        <a:t> sono numerosissimi in Sicilia: ecco il teatro greco di Eraclea </a:t>
                      </a:r>
                      <a:r>
                        <a:rPr lang="it-IT" sz="2000" dirty="0" err="1"/>
                        <a:t>Minoa</a:t>
                      </a:r>
                      <a:r>
                        <a:rPr lang="it-IT" sz="2000" dirty="0"/>
                        <a:t>.</a:t>
                      </a:r>
                    </a:p>
                  </a:txBody>
                  <a:tcPr>
                    <a:solidFill>
                      <a:schemeClr val="accent1">
                        <a:lumMod val="60000"/>
                        <a:lumOff val="40000"/>
                      </a:schemeClr>
                    </a:solidFill>
                  </a:tcPr>
                </a:tc>
                <a:extLst>
                  <a:ext uri="{0D108BD9-81ED-4DB2-BD59-A6C34878D82A}">
                    <a16:rowId xmlns:a16="http://schemas.microsoft.com/office/drawing/2014/main" val="1708371933"/>
                  </a:ext>
                </a:extLst>
              </a:tr>
            </a:tbl>
          </a:graphicData>
        </a:graphic>
      </p:graphicFrame>
      <p:pic>
        <p:nvPicPr>
          <p:cNvPr id="4" name="Immagine 3">
            <a:extLst>
              <a:ext uri="{FF2B5EF4-FFF2-40B4-BE49-F238E27FC236}">
                <a16:creationId xmlns:a16="http://schemas.microsoft.com/office/drawing/2014/main" id="{5FC7570F-3971-4844-8374-4934BD2AB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205" y="1873666"/>
            <a:ext cx="6178128" cy="3110666"/>
          </a:xfrm>
          <a:prstGeom prst="rect">
            <a:avLst/>
          </a:prstGeom>
        </p:spPr>
      </p:pic>
    </p:spTree>
    <p:extLst>
      <p:ext uri="{BB962C8B-B14F-4D97-AF65-F5344CB8AC3E}">
        <p14:creationId xmlns:p14="http://schemas.microsoft.com/office/powerpoint/2010/main" val="34667357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86357">
              <a:schemeClr val="accent1">
                <a:lumMod val="40000"/>
                <a:lumOff val="60000"/>
              </a:schemeClr>
            </a:gs>
            <a:gs pos="41695">
              <a:schemeClr val="accent1">
                <a:lumMod val="40000"/>
                <a:lumOff val="60000"/>
              </a:schemeClr>
            </a:gs>
            <a:gs pos="0">
              <a:schemeClr val="accent1">
                <a:lumMod val="60000"/>
                <a:lumOff val="40000"/>
              </a:schemeClr>
            </a:gs>
            <a:gs pos="35000">
              <a:schemeClr val="accent6">
                <a:lumMod val="0"/>
                <a:lumOff val="100000"/>
              </a:schemeClr>
            </a:gs>
            <a:gs pos="100000">
              <a:schemeClr val="accent1">
                <a:lumMod val="60000"/>
                <a:lumOff val="4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8E014C-1EC7-4750-8E04-9B1E8238382F}"/>
              </a:ext>
            </a:extLst>
          </p:cNvPr>
          <p:cNvSpPr>
            <a:spLocks noGrp="1"/>
          </p:cNvSpPr>
          <p:nvPr>
            <p:ph idx="1"/>
          </p:nvPr>
        </p:nvSpPr>
        <p:spPr>
          <a:xfrm>
            <a:off x="2073017" y="1080655"/>
            <a:ext cx="9431593" cy="3871355"/>
          </a:xfrm>
        </p:spPr>
        <p:txBody>
          <a:bodyPr>
            <a:normAutofit/>
          </a:bodyPr>
          <a:lstStyle/>
          <a:p>
            <a:pPr marL="342900" lvl="0" indent="-342900" algn="just">
              <a:lnSpc>
                <a:spcPct val="107000"/>
              </a:lnSpc>
              <a:buFont typeface="Book Antiqua" panose="02040602050305030304" pitchFamily="18" charset="0"/>
              <a:buChar char="-"/>
              <a:tabLst>
                <a:tab pos="590550" algn="l"/>
              </a:tabLst>
            </a:pP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590550" algn="l"/>
              </a:tabLst>
            </a:pPr>
            <a:endParaRPr lang="it-IT" sz="18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ella 6">
            <a:extLst>
              <a:ext uri="{FF2B5EF4-FFF2-40B4-BE49-F238E27FC236}">
                <a16:creationId xmlns:a16="http://schemas.microsoft.com/office/drawing/2014/main" id="{9939FF0B-02F5-4382-B52B-C59731BABFF3}"/>
              </a:ext>
            </a:extLst>
          </p:cNvPr>
          <p:cNvGraphicFramePr>
            <a:graphicFrameLocks noGrp="1"/>
          </p:cNvGraphicFramePr>
          <p:nvPr>
            <p:extLst>
              <p:ext uri="{D42A27DB-BD31-4B8C-83A1-F6EECF244321}">
                <p14:modId xmlns:p14="http://schemas.microsoft.com/office/powerpoint/2010/main" val="2402569117"/>
              </p:ext>
            </p:extLst>
          </p:nvPr>
        </p:nvGraphicFramePr>
        <p:xfrm>
          <a:off x="1690364" y="1493322"/>
          <a:ext cx="6431810" cy="3871355"/>
        </p:xfrm>
        <a:graphic>
          <a:graphicData uri="http://schemas.openxmlformats.org/drawingml/2006/table">
            <a:tbl>
              <a:tblPr firstRow="1" bandRow="1">
                <a:tableStyleId>{5C22544A-7EE6-4342-B048-85BDC9FD1C3A}</a:tableStyleId>
              </a:tblPr>
              <a:tblGrid>
                <a:gridCol w="6431810">
                  <a:extLst>
                    <a:ext uri="{9D8B030D-6E8A-4147-A177-3AD203B41FA5}">
                      <a16:colId xmlns:a16="http://schemas.microsoft.com/office/drawing/2014/main" val="1290811396"/>
                    </a:ext>
                  </a:extLst>
                </a:gridCol>
              </a:tblGrid>
              <a:tr h="3871355">
                <a:tc>
                  <a:txBody>
                    <a:bodyPr/>
                    <a:lstStyle/>
                    <a:p>
                      <a:endParaRPr lang="it-IT" dirty="0"/>
                    </a:p>
                  </a:txBody>
                  <a:tcPr>
                    <a:solidFill>
                      <a:schemeClr val="accent1">
                        <a:lumMod val="60000"/>
                        <a:lumOff val="40000"/>
                      </a:schemeClr>
                    </a:solidFill>
                  </a:tcPr>
                </a:tc>
                <a:extLst>
                  <a:ext uri="{0D108BD9-81ED-4DB2-BD59-A6C34878D82A}">
                    <a16:rowId xmlns:a16="http://schemas.microsoft.com/office/drawing/2014/main" val="3091506981"/>
                  </a:ext>
                </a:extLst>
              </a:tr>
            </a:tbl>
          </a:graphicData>
        </a:graphic>
      </p:graphicFrame>
      <p:graphicFrame>
        <p:nvGraphicFramePr>
          <p:cNvPr id="7" name="Tabella 7">
            <a:extLst>
              <a:ext uri="{FF2B5EF4-FFF2-40B4-BE49-F238E27FC236}">
                <a16:creationId xmlns:a16="http://schemas.microsoft.com/office/drawing/2014/main" id="{1800EF6A-232E-4DBD-8BC2-51C016F54525}"/>
              </a:ext>
            </a:extLst>
          </p:cNvPr>
          <p:cNvGraphicFramePr>
            <a:graphicFrameLocks noGrp="1"/>
          </p:cNvGraphicFramePr>
          <p:nvPr>
            <p:extLst>
              <p:ext uri="{D42A27DB-BD31-4B8C-83A1-F6EECF244321}">
                <p14:modId xmlns:p14="http://schemas.microsoft.com/office/powerpoint/2010/main" val="1665575261"/>
              </p:ext>
            </p:extLst>
          </p:nvPr>
        </p:nvGraphicFramePr>
        <p:xfrm>
          <a:off x="8334531" y="1499017"/>
          <a:ext cx="2932738" cy="1929984"/>
        </p:xfrm>
        <a:graphic>
          <a:graphicData uri="http://schemas.openxmlformats.org/drawingml/2006/table">
            <a:tbl>
              <a:tblPr firstRow="1" bandRow="1">
                <a:tableStyleId>{5C22544A-7EE6-4342-B048-85BDC9FD1C3A}</a:tableStyleId>
              </a:tblPr>
              <a:tblGrid>
                <a:gridCol w="2932738">
                  <a:extLst>
                    <a:ext uri="{9D8B030D-6E8A-4147-A177-3AD203B41FA5}">
                      <a16:colId xmlns:a16="http://schemas.microsoft.com/office/drawing/2014/main" val="3965765127"/>
                    </a:ext>
                  </a:extLst>
                </a:gridCol>
              </a:tblGrid>
              <a:tr h="1929984">
                <a:tc>
                  <a:txBody>
                    <a:bodyPr/>
                    <a:lstStyle/>
                    <a:p>
                      <a:r>
                        <a:rPr lang="it-IT" sz="2000" dirty="0"/>
                        <a:t>Monreale, scorcio del chiostro: oriente e occidente trovano qui un perfetto punto di fusione.</a:t>
                      </a:r>
                    </a:p>
                  </a:txBody>
                  <a:tcPr>
                    <a:solidFill>
                      <a:schemeClr val="accent1">
                        <a:lumMod val="60000"/>
                        <a:lumOff val="40000"/>
                      </a:schemeClr>
                    </a:solidFill>
                  </a:tcPr>
                </a:tc>
                <a:extLst>
                  <a:ext uri="{0D108BD9-81ED-4DB2-BD59-A6C34878D82A}">
                    <a16:rowId xmlns:a16="http://schemas.microsoft.com/office/drawing/2014/main" val="1708371933"/>
                  </a:ext>
                </a:extLst>
              </a:tr>
            </a:tbl>
          </a:graphicData>
        </a:graphic>
      </p:graphicFrame>
      <p:pic>
        <p:nvPicPr>
          <p:cNvPr id="5" name="Immagine 4">
            <a:extLst>
              <a:ext uri="{FF2B5EF4-FFF2-40B4-BE49-F238E27FC236}">
                <a16:creationId xmlns:a16="http://schemas.microsoft.com/office/drawing/2014/main" id="{886E4F31-809E-459D-9786-288D19B1B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017" y="1729344"/>
            <a:ext cx="5672555" cy="3429000"/>
          </a:xfrm>
          <a:prstGeom prst="rect">
            <a:avLst/>
          </a:prstGeom>
        </p:spPr>
      </p:pic>
    </p:spTree>
    <p:extLst>
      <p:ext uri="{BB962C8B-B14F-4D97-AF65-F5344CB8AC3E}">
        <p14:creationId xmlns:p14="http://schemas.microsoft.com/office/powerpoint/2010/main" val="17318409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2431D2-1BF0-427C-9157-7279782F31AA}"/>
              </a:ext>
            </a:extLst>
          </p:cNvPr>
          <p:cNvSpPr>
            <a:spLocks noGrp="1"/>
          </p:cNvSpPr>
          <p:nvPr>
            <p:ph type="title"/>
          </p:nvPr>
        </p:nvSpPr>
        <p:spPr>
          <a:xfrm>
            <a:off x="1802286" y="89102"/>
            <a:ext cx="8911687" cy="958015"/>
          </a:xfrm>
        </p:spPr>
        <p:txBody>
          <a:bodyPr>
            <a:normAutofit fontScale="90000"/>
          </a:bodyPr>
          <a:lstStyle/>
          <a:p>
            <a:pPr>
              <a:lnSpc>
                <a:spcPct val="107000"/>
              </a:lnSpc>
              <a:spcAft>
                <a:spcPts val="800"/>
              </a:spcAft>
              <a:tabLst>
                <a:tab pos="590550" algn="l"/>
              </a:tabLst>
            </a:pPr>
            <a:r>
              <a:rPr lang="it-IT" b="1" dirty="0">
                <a:solidFill>
                  <a:srgbClr val="FF0000"/>
                </a:solidFill>
                <a:latin typeface="Bodoni MT Black" panose="02070A03080606020203" pitchFamily="18" charset="0"/>
              </a:rPr>
              <a:t>QUALI CARATTERISTICHE HA IL TERRITORIO?</a:t>
            </a:r>
            <a:br>
              <a:rPr lang="it-IT" b="1" dirty="0">
                <a:solidFill>
                  <a:srgbClr val="FF0000"/>
                </a:solidFill>
                <a:latin typeface="Bodoni MT Black" panose="02070A03080606020203" pitchFamily="18" charset="0"/>
              </a:rPr>
            </a:br>
            <a:r>
              <a:rPr lang="it-IT" sz="27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 monti, le pianure, le coste, le isole e i vulcani</a:t>
            </a:r>
            <a:br>
              <a:rPr lang="it-IT" sz="2700" dirty="0">
                <a:effectLst/>
                <a:latin typeface="Book Antiqua" panose="02040602050305030304" pitchFamily="18" charset="0"/>
                <a:ea typeface="Calibri" panose="020F0502020204030204" pitchFamily="34" charset="0"/>
                <a:cs typeface="Times New Roman" panose="02020603050405020304" pitchFamily="18" charset="0"/>
              </a:rPr>
            </a:br>
            <a:r>
              <a:rPr lang="it-IT" sz="2700" dirty="0">
                <a:effectLst/>
                <a:latin typeface="Book Antiqua" panose="02040602050305030304" pitchFamily="18" charset="0"/>
                <a:ea typeface="Calibri" panose="020F0502020204030204" pitchFamily="34" charset="0"/>
                <a:cs typeface="Times New Roman" panose="02020603050405020304" pitchFamily="18" charset="0"/>
              </a:rPr>
              <a:t>Osservando la carta geografica, notiamo che i rilievi sono più accentuati a est che a ovest. La disposizione dei rilievi ci permette di distinguere tre versanti orografici corrispondenti ai </a:t>
            </a:r>
            <a:r>
              <a:rPr lang="it-IT" sz="27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tre “lati”: tirrenico, ionico, mediterraneo</a:t>
            </a:r>
            <a:r>
              <a:rPr lang="it-IT" sz="2700" dirty="0">
                <a:effectLst/>
                <a:latin typeface="Book Antiqua" panose="02040602050305030304" pitchFamily="18" charset="0"/>
                <a:ea typeface="Calibri" panose="020F0502020204030204" pitchFamily="34" charset="0"/>
                <a:cs typeface="Times New Roman" panose="02020603050405020304" pitchFamily="18" charset="0"/>
              </a:rPr>
              <a:t>.</a:t>
            </a:r>
            <a:br>
              <a:rPr lang="it-IT" sz="2700" dirty="0">
                <a:effectLst/>
                <a:latin typeface="Book Antiqua" panose="02040602050305030304" pitchFamily="18" charset="0"/>
                <a:ea typeface="Calibri" panose="020F0502020204030204" pitchFamily="34" charset="0"/>
                <a:cs typeface="Times New Roman" panose="02020603050405020304" pitchFamily="18" charset="0"/>
              </a:rPr>
            </a:br>
            <a:r>
              <a:rPr lang="it-IT" sz="27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Lungo il litorale tirrenico</a:t>
            </a:r>
            <a:r>
              <a:rPr lang="it-IT" sz="27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2700" dirty="0">
                <a:effectLst/>
                <a:latin typeface="Book Antiqua" panose="02040602050305030304" pitchFamily="18" charset="0"/>
                <a:ea typeface="Calibri" panose="020F0502020204030204" pitchFamily="34" charset="0"/>
                <a:cs typeface="Times New Roman" panose="02020603050405020304" pitchFamily="18" charset="0"/>
              </a:rPr>
              <a:t>si elevano i </a:t>
            </a:r>
            <a:r>
              <a:rPr lang="it-IT" sz="27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monti Peloritani, i Nebrodi e le Madonie (prosecuzione dell’Appennino).</a:t>
            </a:r>
            <a:r>
              <a:rPr lang="it-IT" sz="27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2700" dirty="0">
                <a:effectLst/>
                <a:latin typeface="Book Antiqua" panose="02040602050305030304" pitchFamily="18" charset="0"/>
                <a:ea typeface="Calibri" panose="020F0502020204030204" pitchFamily="34" charset="0"/>
                <a:cs typeface="Times New Roman" panose="02020603050405020304" pitchFamily="18" charset="0"/>
              </a:rPr>
              <a:t>Essi non raggiungono i 2000 metri di altezza. Dalle Madonie si stacca, in direzione sud-est, la catena degli </a:t>
            </a:r>
            <a:r>
              <a:rPr lang="it-IT" sz="2700" dirty="0" err="1">
                <a:effectLst/>
                <a:latin typeface="Book Antiqua" panose="02040602050305030304" pitchFamily="18" charset="0"/>
                <a:ea typeface="Calibri" panose="020F0502020204030204" pitchFamily="34" charset="0"/>
                <a:cs typeface="Times New Roman" panose="02020603050405020304" pitchFamily="18" charset="0"/>
              </a:rPr>
              <a:t>Erei</a:t>
            </a:r>
            <a:r>
              <a:rPr lang="it-IT" sz="2700" dirty="0">
                <a:effectLst/>
                <a:latin typeface="Book Antiqua" panose="02040602050305030304" pitchFamily="18" charset="0"/>
                <a:ea typeface="Calibri" panose="020F0502020204030204" pitchFamily="34" charset="0"/>
                <a:cs typeface="Times New Roman" panose="02020603050405020304" pitchFamily="18" charset="0"/>
              </a:rPr>
              <a:t> a cui segue, nell’angolo più meridionale dell’isola, il massiccio degli Iblei di origine vulcanica. Il resto dell’isola è più o meno ricoperto di bassorilievi di poca importanza, spesso di origine vulcanica. Un discorso a parte merita l’Etna, il grande vulcano che si eleva nelle vicinanze del litorale ionico.</a:t>
            </a:r>
            <a:br>
              <a:rPr lang="it-IT" sz="2700" dirty="0">
                <a:effectLst/>
                <a:latin typeface="Book Antiqua" panose="02040602050305030304" pitchFamily="18" charset="0"/>
                <a:ea typeface="Calibri" panose="020F0502020204030204" pitchFamily="34" charset="0"/>
                <a:cs typeface="Times New Roman" panose="02020603050405020304" pitchFamily="18" charset="0"/>
              </a:rPr>
            </a:br>
            <a:endParaRPr lang="it-IT" sz="2700" dirty="0">
              <a:solidFill>
                <a:srgbClr val="FF0000"/>
              </a:solidFill>
              <a:latin typeface="Book Antiqua" panose="02040602050305030304" pitchFamily="18" charset="0"/>
            </a:endParaRPr>
          </a:p>
        </p:txBody>
      </p:sp>
      <p:sp>
        <p:nvSpPr>
          <p:cNvPr id="10" name="CasellaDiTesto 9">
            <a:extLst>
              <a:ext uri="{FF2B5EF4-FFF2-40B4-BE49-F238E27FC236}">
                <a16:creationId xmlns:a16="http://schemas.microsoft.com/office/drawing/2014/main" id="{26930062-43E0-4A2E-9AE9-605C987A59BE}"/>
              </a:ext>
            </a:extLst>
          </p:cNvPr>
          <p:cNvSpPr txBox="1"/>
          <p:nvPr/>
        </p:nvSpPr>
        <p:spPr>
          <a:xfrm>
            <a:off x="1922207" y="859341"/>
            <a:ext cx="9212825" cy="375552"/>
          </a:xfrm>
          <a:prstGeom prst="rect">
            <a:avLst/>
          </a:prstGeom>
          <a:noFill/>
        </p:spPr>
        <p:txBody>
          <a:bodyPr wrap="square">
            <a:spAutoFit/>
          </a:bodyPr>
          <a:lstStyle/>
          <a:p>
            <a:pPr algn="just">
              <a:lnSpc>
                <a:spcPct val="107000"/>
              </a:lnSpc>
              <a:spcAft>
                <a:spcPts val="800"/>
              </a:spcAft>
              <a:tabLst>
                <a:tab pos="59055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5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86357">
              <a:schemeClr val="accent1">
                <a:lumMod val="40000"/>
                <a:lumOff val="60000"/>
              </a:schemeClr>
            </a:gs>
            <a:gs pos="41695">
              <a:schemeClr val="accent1">
                <a:lumMod val="40000"/>
                <a:lumOff val="60000"/>
              </a:schemeClr>
            </a:gs>
            <a:gs pos="0">
              <a:schemeClr val="accent1">
                <a:lumMod val="60000"/>
                <a:lumOff val="40000"/>
              </a:schemeClr>
            </a:gs>
            <a:gs pos="35000">
              <a:schemeClr val="accent6">
                <a:lumMod val="0"/>
                <a:lumOff val="100000"/>
              </a:schemeClr>
            </a:gs>
            <a:gs pos="100000">
              <a:schemeClr val="accent1">
                <a:lumMod val="60000"/>
                <a:lumOff val="4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8E014C-1EC7-4750-8E04-9B1E8238382F}"/>
              </a:ext>
            </a:extLst>
          </p:cNvPr>
          <p:cNvSpPr>
            <a:spLocks noGrp="1"/>
          </p:cNvSpPr>
          <p:nvPr>
            <p:ph idx="1"/>
          </p:nvPr>
        </p:nvSpPr>
        <p:spPr>
          <a:xfrm>
            <a:off x="2073017" y="1080655"/>
            <a:ext cx="9431593" cy="3871355"/>
          </a:xfrm>
        </p:spPr>
        <p:txBody>
          <a:bodyPr>
            <a:normAutofit/>
          </a:bodyPr>
          <a:lstStyle/>
          <a:p>
            <a:pPr marL="342900" lvl="0" indent="-342900" algn="just">
              <a:lnSpc>
                <a:spcPct val="107000"/>
              </a:lnSpc>
              <a:buFont typeface="Book Antiqua" panose="02040602050305030304" pitchFamily="18" charset="0"/>
              <a:buChar char="-"/>
              <a:tabLst>
                <a:tab pos="590550" algn="l"/>
              </a:tabLst>
            </a:pP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590550" algn="l"/>
              </a:tabLst>
            </a:pPr>
            <a:endParaRPr lang="it-IT" sz="18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ella 6">
            <a:extLst>
              <a:ext uri="{FF2B5EF4-FFF2-40B4-BE49-F238E27FC236}">
                <a16:creationId xmlns:a16="http://schemas.microsoft.com/office/drawing/2014/main" id="{9939FF0B-02F5-4382-B52B-C59731BABFF3}"/>
              </a:ext>
            </a:extLst>
          </p:cNvPr>
          <p:cNvGraphicFramePr>
            <a:graphicFrameLocks noGrp="1"/>
          </p:cNvGraphicFramePr>
          <p:nvPr>
            <p:extLst>
              <p:ext uri="{D42A27DB-BD31-4B8C-83A1-F6EECF244321}">
                <p14:modId xmlns:p14="http://schemas.microsoft.com/office/powerpoint/2010/main" val="1595994804"/>
              </p:ext>
            </p:extLst>
          </p:nvPr>
        </p:nvGraphicFramePr>
        <p:xfrm>
          <a:off x="1633928" y="1080656"/>
          <a:ext cx="6463262" cy="4990360"/>
        </p:xfrm>
        <a:graphic>
          <a:graphicData uri="http://schemas.openxmlformats.org/drawingml/2006/table">
            <a:tbl>
              <a:tblPr firstRow="1" bandRow="1">
                <a:tableStyleId>{5C22544A-7EE6-4342-B048-85BDC9FD1C3A}</a:tableStyleId>
              </a:tblPr>
              <a:tblGrid>
                <a:gridCol w="6463262">
                  <a:extLst>
                    <a:ext uri="{9D8B030D-6E8A-4147-A177-3AD203B41FA5}">
                      <a16:colId xmlns:a16="http://schemas.microsoft.com/office/drawing/2014/main" val="1290811396"/>
                    </a:ext>
                  </a:extLst>
                </a:gridCol>
              </a:tblGrid>
              <a:tr h="4990360">
                <a:tc>
                  <a:txBody>
                    <a:bodyPr/>
                    <a:lstStyle/>
                    <a:p>
                      <a:endParaRPr lang="it-IT" dirty="0"/>
                    </a:p>
                  </a:txBody>
                  <a:tcPr>
                    <a:solidFill>
                      <a:schemeClr val="accent1">
                        <a:lumMod val="60000"/>
                        <a:lumOff val="40000"/>
                      </a:schemeClr>
                    </a:solidFill>
                  </a:tcPr>
                </a:tc>
                <a:extLst>
                  <a:ext uri="{0D108BD9-81ED-4DB2-BD59-A6C34878D82A}">
                    <a16:rowId xmlns:a16="http://schemas.microsoft.com/office/drawing/2014/main" val="3091506981"/>
                  </a:ext>
                </a:extLst>
              </a:tr>
            </a:tbl>
          </a:graphicData>
        </a:graphic>
      </p:graphicFrame>
      <p:graphicFrame>
        <p:nvGraphicFramePr>
          <p:cNvPr id="7" name="Tabella 7">
            <a:extLst>
              <a:ext uri="{FF2B5EF4-FFF2-40B4-BE49-F238E27FC236}">
                <a16:creationId xmlns:a16="http://schemas.microsoft.com/office/drawing/2014/main" id="{1800EF6A-232E-4DBD-8BC2-51C016F54525}"/>
              </a:ext>
            </a:extLst>
          </p:cNvPr>
          <p:cNvGraphicFramePr>
            <a:graphicFrameLocks noGrp="1"/>
          </p:cNvGraphicFramePr>
          <p:nvPr>
            <p:extLst>
              <p:ext uri="{D42A27DB-BD31-4B8C-83A1-F6EECF244321}">
                <p14:modId xmlns:p14="http://schemas.microsoft.com/office/powerpoint/2010/main" val="333096611"/>
              </p:ext>
            </p:extLst>
          </p:nvPr>
        </p:nvGraphicFramePr>
        <p:xfrm>
          <a:off x="8217249" y="1080653"/>
          <a:ext cx="3726450" cy="4990359"/>
        </p:xfrm>
        <a:graphic>
          <a:graphicData uri="http://schemas.openxmlformats.org/drawingml/2006/table">
            <a:tbl>
              <a:tblPr firstRow="1" bandRow="1">
                <a:tableStyleId>{5C22544A-7EE6-4342-B048-85BDC9FD1C3A}</a:tableStyleId>
              </a:tblPr>
              <a:tblGrid>
                <a:gridCol w="3726450">
                  <a:extLst>
                    <a:ext uri="{9D8B030D-6E8A-4147-A177-3AD203B41FA5}">
                      <a16:colId xmlns:a16="http://schemas.microsoft.com/office/drawing/2014/main" val="3965765127"/>
                    </a:ext>
                  </a:extLst>
                </a:gridCol>
              </a:tblGrid>
              <a:tr h="4990359">
                <a:tc>
                  <a:txBody>
                    <a:bodyPr/>
                    <a:lstStyle/>
                    <a:p>
                      <a:r>
                        <a:rPr lang="it-IT" sz="2000" dirty="0"/>
                        <a:t>ITINERARIO: LE ISOLE EOLIE</a:t>
                      </a:r>
                    </a:p>
                    <a:p>
                      <a:r>
                        <a:rPr lang="it-IT" sz="2000" dirty="0"/>
                        <a:t>L’Arcipelago delle Eolie è formato da sette isole di origine vulcanica, formatesi per l’accumulo dei materiali eruttati. I crateri tuttora attivi sono due: VULCANO, la cui ultima eruzione risale al 1890, e STROMBOLI, che è in continua attività.</a:t>
                      </a:r>
                    </a:p>
                    <a:p>
                      <a:r>
                        <a:rPr lang="it-IT" sz="2000" dirty="0"/>
                        <a:t>Secondo la leggenda, su queste isole viveva Eolo, il dio greco dei venti.</a:t>
                      </a:r>
                    </a:p>
                  </a:txBody>
                  <a:tcPr>
                    <a:solidFill>
                      <a:schemeClr val="accent1">
                        <a:lumMod val="60000"/>
                        <a:lumOff val="40000"/>
                      </a:schemeClr>
                    </a:solidFill>
                  </a:tcPr>
                </a:tc>
                <a:extLst>
                  <a:ext uri="{0D108BD9-81ED-4DB2-BD59-A6C34878D82A}">
                    <a16:rowId xmlns:a16="http://schemas.microsoft.com/office/drawing/2014/main" val="1708371933"/>
                  </a:ext>
                </a:extLst>
              </a:tr>
            </a:tbl>
          </a:graphicData>
        </a:graphic>
      </p:graphicFrame>
      <p:pic>
        <p:nvPicPr>
          <p:cNvPr id="4" name="Immagine 3">
            <a:extLst>
              <a:ext uri="{FF2B5EF4-FFF2-40B4-BE49-F238E27FC236}">
                <a16:creationId xmlns:a16="http://schemas.microsoft.com/office/drawing/2014/main" id="{EC524B79-2B77-4597-8F47-18EBFBB20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957" y="2080591"/>
            <a:ext cx="5825203" cy="2660284"/>
          </a:xfrm>
          <a:prstGeom prst="rect">
            <a:avLst/>
          </a:prstGeom>
        </p:spPr>
      </p:pic>
    </p:spTree>
    <p:extLst>
      <p:ext uri="{BB962C8B-B14F-4D97-AF65-F5344CB8AC3E}">
        <p14:creationId xmlns:p14="http://schemas.microsoft.com/office/powerpoint/2010/main" val="3248206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86357">
              <a:schemeClr val="accent1">
                <a:lumMod val="40000"/>
                <a:lumOff val="60000"/>
              </a:schemeClr>
            </a:gs>
            <a:gs pos="41695">
              <a:schemeClr val="accent1">
                <a:lumMod val="40000"/>
                <a:lumOff val="60000"/>
              </a:schemeClr>
            </a:gs>
            <a:gs pos="0">
              <a:schemeClr val="accent1">
                <a:lumMod val="60000"/>
                <a:lumOff val="40000"/>
              </a:schemeClr>
            </a:gs>
            <a:gs pos="35000">
              <a:schemeClr val="accent6">
                <a:lumMod val="0"/>
                <a:lumOff val="100000"/>
              </a:schemeClr>
            </a:gs>
            <a:gs pos="100000">
              <a:schemeClr val="accent1">
                <a:lumMod val="60000"/>
                <a:lumOff val="4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8E014C-1EC7-4750-8E04-9B1E8238382F}"/>
              </a:ext>
            </a:extLst>
          </p:cNvPr>
          <p:cNvSpPr>
            <a:spLocks noGrp="1"/>
          </p:cNvSpPr>
          <p:nvPr>
            <p:ph idx="1"/>
          </p:nvPr>
        </p:nvSpPr>
        <p:spPr>
          <a:xfrm>
            <a:off x="2073017" y="1080655"/>
            <a:ext cx="9431593" cy="3871355"/>
          </a:xfrm>
        </p:spPr>
        <p:txBody>
          <a:bodyPr>
            <a:normAutofit/>
          </a:bodyPr>
          <a:lstStyle/>
          <a:p>
            <a:pPr marL="342900" lvl="0" indent="-342900" algn="just">
              <a:lnSpc>
                <a:spcPct val="107000"/>
              </a:lnSpc>
              <a:buFont typeface="Book Antiqua" panose="02040602050305030304" pitchFamily="18" charset="0"/>
              <a:buChar char="-"/>
              <a:tabLst>
                <a:tab pos="590550" algn="l"/>
              </a:tabLst>
            </a:pP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590550" algn="l"/>
              </a:tabLst>
            </a:pPr>
            <a:endParaRPr lang="it-IT" sz="18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ella 6">
            <a:extLst>
              <a:ext uri="{FF2B5EF4-FFF2-40B4-BE49-F238E27FC236}">
                <a16:creationId xmlns:a16="http://schemas.microsoft.com/office/drawing/2014/main" id="{9939FF0B-02F5-4382-B52B-C59731BABFF3}"/>
              </a:ext>
            </a:extLst>
          </p:cNvPr>
          <p:cNvGraphicFramePr>
            <a:graphicFrameLocks noGrp="1"/>
          </p:cNvGraphicFramePr>
          <p:nvPr>
            <p:extLst>
              <p:ext uri="{D42A27DB-BD31-4B8C-83A1-F6EECF244321}">
                <p14:modId xmlns:p14="http://schemas.microsoft.com/office/powerpoint/2010/main" val="3718674715"/>
              </p:ext>
            </p:extLst>
          </p:nvPr>
        </p:nvGraphicFramePr>
        <p:xfrm>
          <a:off x="1633928" y="1080655"/>
          <a:ext cx="4272197" cy="4990361"/>
        </p:xfrm>
        <a:graphic>
          <a:graphicData uri="http://schemas.openxmlformats.org/drawingml/2006/table">
            <a:tbl>
              <a:tblPr firstRow="1" bandRow="1">
                <a:tableStyleId>{5C22544A-7EE6-4342-B048-85BDC9FD1C3A}</a:tableStyleId>
              </a:tblPr>
              <a:tblGrid>
                <a:gridCol w="4272197">
                  <a:extLst>
                    <a:ext uri="{9D8B030D-6E8A-4147-A177-3AD203B41FA5}">
                      <a16:colId xmlns:a16="http://schemas.microsoft.com/office/drawing/2014/main" val="1290811396"/>
                    </a:ext>
                  </a:extLst>
                </a:gridCol>
              </a:tblGrid>
              <a:tr h="4990361">
                <a:tc>
                  <a:txBody>
                    <a:bodyPr/>
                    <a:lstStyle/>
                    <a:p>
                      <a:endParaRPr lang="it-IT" dirty="0"/>
                    </a:p>
                  </a:txBody>
                  <a:tcPr>
                    <a:solidFill>
                      <a:schemeClr val="accent1">
                        <a:lumMod val="60000"/>
                        <a:lumOff val="40000"/>
                      </a:schemeClr>
                    </a:solidFill>
                  </a:tcPr>
                </a:tc>
                <a:extLst>
                  <a:ext uri="{0D108BD9-81ED-4DB2-BD59-A6C34878D82A}">
                    <a16:rowId xmlns:a16="http://schemas.microsoft.com/office/drawing/2014/main" val="3091506981"/>
                  </a:ext>
                </a:extLst>
              </a:tr>
            </a:tbl>
          </a:graphicData>
        </a:graphic>
      </p:graphicFrame>
      <p:graphicFrame>
        <p:nvGraphicFramePr>
          <p:cNvPr id="7" name="Tabella 7">
            <a:extLst>
              <a:ext uri="{FF2B5EF4-FFF2-40B4-BE49-F238E27FC236}">
                <a16:creationId xmlns:a16="http://schemas.microsoft.com/office/drawing/2014/main" id="{1800EF6A-232E-4DBD-8BC2-51C016F54525}"/>
              </a:ext>
            </a:extLst>
          </p:cNvPr>
          <p:cNvGraphicFramePr>
            <a:graphicFrameLocks noGrp="1"/>
          </p:cNvGraphicFramePr>
          <p:nvPr>
            <p:extLst>
              <p:ext uri="{D42A27DB-BD31-4B8C-83A1-F6EECF244321}">
                <p14:modId xmlns:p14="http://schemas.microsoft.com/office/powerpoint/2010/main" val="565425144"/>
              </p:ext>
            </p:extLst>
          </p:nvPr>
        </p:nvGraphicFramePr>
        <p:xfrm>
          <a:off x="5906125" y="344775"/>
          <a:ext cx="6037574" cy="6107784"/>
        </p:xfrm>
        <a:graphic>
          <a:graphicData uri="http://schemas.openxmlformats.org/drawingml/2006/table">
            <a:tbl>
              <a:tblPr firstRow="1" bandRow="1">
                <a:tableStyleId>{5C22544A-7EE6-4342-B048-85BDC9FD1C3A}</a:tableStyleId>
              </a:tblPr>
              <a:tblGrid>
                <a:gridCol w="6037574">
                  <a:extLst>
                    <a:ext uri="{9D8B030D-6E8A-4147-A177-3AD203B41FA5}">
                      <a16:colId xmlns:a16="http://schemas.microsoft.com/office/drawing/2014/main" val="3965765127"/>
                    </a:ext>
                  </a:extLst>
                </a:gridCol>
              </a:tblGrid>
              <a:tr h="6107784">
                <a:tc>
                  <a:txBody>
                    <a:bodyPr/>
                    <a:lstStyle/>
                    <a:p>
                      <a:r>
                        <a:rPr lang="it-IT" sz="2000" dirty="0"/>
                        <a:t>L’isola di VULCANO fu così </a:t>
                      </a:r>
                      <a:r>
                        <a:rPr lang="it-IT" sz="2000" dirty="0" err="1"/>
                        <a:t>chiamaata</a:t>
                      </a:r>
                      <a:r>
                        <a:rPr lang="it-IT" sz="2000" dirty="0"/>
                        <a:t> dai Romani perché era considerata la sede del dio del fuoco, a causa della sua intensa attività.</a:t>
                      </a:r>
                    </a:p>
                    <a:p>
                      <a:r>
                        <a:rPr lang="it-IT" sz="2000" dirty="0"/>
                        <a:t>Sull’isola sono presenti tre coni vulcanici. Molto spettacolare è la salita al Gran Cratere da cui continuano a fuoriuscire gas e vapori caldi (le </a:t>
                      </a:r>
                      <a:r>
                        <a:rPr lang="it-IT" sz="2000" dirty="0" err="1"/>
                        <a:t>cosidette</a:t>
                      </a:r>
                      <a:r>
                        <a:rPr lang="it-IT" sz="2000" dirty="0"/>
                        <a:t> «fumarole»).</a:t>
                      </a:r>
                    </a:p>
                    <a:p>
                      <a:r>
                        <a:rPr lang="it-IT" sz="2000" dirty="0"/>
                        <a:t>STROMBOLI è da 2000 anni in stato di permanente eruzione. Nel 1930, una fortissima eruzione accompagnata da un maremoto provocò il sollevamento dell’isola di un metro. Dalla sommità del cratere i visitatori possono ammirare uno spettacolo impressionante, fatto di esplosioni di materiale incandescente accompagnate da paurosi boati.</a:t>
                      </a:r>
                    </a:p>
                    <a:p>
                      <a:r>
                        <a:rPr lang="it-IT" sz="2000" dirty="0"/>
                        <a:t>PANAREA è particolarmente apprezzata dai turisti sia per acque limpide delle sue cale, sia per le la bellezza della costa, ricca di scogli, insenature e grotte.</a:t>
                      </a:r>
                    </a:p>
                  </a:txBody>
                  <a:tcPr>
                    <a:solidFill>
                      <a:schemeClr val="accent1">
                        <a:lumMod val="60000"/>
                        <a:lumOff val="40000"/>
                      </a:schemeClr>
                    </a:solidFill>
                  </a:tcPr>
                </a:tc>
                <a:extLst>
                  <a:ext uri="{0D108BD9-81ED-4DB2-BD59-A6C34878D82A}">
                    <a16:rowId xmlns:a16="http://schemas.microsoft.com/office/drawing/2014/main" val="1708371933"/>
                  </a:ext>
                </a:extLst>
              </a:tr>
            </a:tbl>
          </a:graphicData>
        </a:graphic>
      </p:graphicFrame>
      <p:pic>
        <p:nvPicPr>
          <p:cNvPr id="5" name="Immagine 4">
            <a:extLst>
              <a:ext uri="{FF2B5EF4-FFF2-40B4-BE49-F238E27FC236}">
                <a16:creationId xmlns:a16="http://schemas.microsoft.com/office/drawing/2014/main" id="{85403102-6CE3-4EE5-9082-D2F9AF13C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203" y="2082513"/>
            <a:ext cx="4113646" cy="3429000"/>
          </a:xfrm>
          <a:prstGeom prst="rect">
            <a:avLst/>
          </a:prstGeom>
        </p:spPr>
      </p:pic>
    </p:spTree>
    <p:extLst>
      <p:ext uri="{BB962C8B-B14F-4D97-AF65-F5344CB8AC3E}">
        <p14:creationId xmlns:p14="http://schemas.microsoft.com/office/powerpoint/2010/main" val="111570916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8E014C-1EC7-4750-8E04-9B1E8238382F}"/>
              </a:ext>
            </a:extLst>
          </p:cNvPr>
          <p:cNvSpPr>
            <a:spLocks noGrp="1"/>
          </p:cNvSpPr>
          <p:nvPr>
            <p:ph idx="1"/>
          </p:nvPr>
        </p:nvSpPr>
        <p:spPr>
          <a:xfrm>
            <a:off x="2073017" y="1080655"/>
            <a:ext cx="9431593" cy="3871355"/>
          </a:xfrm>
        </p:spPr>
        <p:txBody>
          <a:bodyPr>
            <a:normAutofit/>
          </a:bodyPr>
          <a:lstStyle/>
          <a:p>
            <a:pPr marL="342900" lvl="0" indent="-342900" algn="just">
              <a:lnSpc>
                <a:spcPct val="107000"/>
              </a:lnSpc>
              <a:buFont typeface="Book Antiqua" panose="02040602050305030304" pitchFamily="18" charset="0"/>
              <a:buChar char="-"/>
              <a:tabLst>
                <a:tab pos="590550" algn="l"/>
              </a:tabLst>
            </a:pP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tabLst>
                <a:tab pos="590550" algn="l"/>
              </a:tabLst>
            </a:pPr>
            <a:endParaRPr lang="it-IT"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62A2597E-B8B0-4CF9-8297-373D224725DD}"/>
              </a:ext>
            </a:extLst>
          </p:cNvPr>
          <p:cNvSpPr txBox="1"/>
          <p:nvPr/>
        </p:nvSpPr>
        <p:spPr>
          <a:xfrm>
            <a:off x="1615817" y="1386347"/>
            <a:ext cx="9327486" cy="2883610"/>
          </a:xfrm>
          <a:prstGeom prst="rect">
            <a:avLst/>
          </a:prstGeom>
          <a:noFill/>
        </p:spPr>
        <p:txBody>
          <a:bodyPr wrap="square">
            <a:spAutoFit/>
          </a:bodyPr>
          <a:lstStyle/>
          <a:p>
            <a:pPr lvl="0">
              <a:lnSpc>
                <a:spcPct val="107000"/>
              </a:lnSpc>
              <a:buSzPts val="1400"/>
              <a:tabLst>
                <a:tab pos="590550" algn="l"/>
              </a:tabLst>
            </a:pPr>
            <a:r>
              <a:rPr lang="it-IT"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Prodotti e piatti tipici</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gli arancini di riso (simili ai supplì con un ripieno di carne macinata e piselli), e la pasta alla norma (con sugo, melanzane fritte e ricotta salata);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it-IT" sz="2400" dirty="0">
                <a:effectLst/>
                <a:latin typeface="Book Antiqua" panose="0204060205030503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r>
              <a:rPr lang="it-IT"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Tra i dolci tipici</a:t>
            </a:r>
            <a:r>
              <a:rPr lang="it-IT" sz="2400" dirty="0">
                <a:effectLst/>
                <a:latin typeface="Book Antiqua" panose="02040602050305030304" pitchFamily="18" charset="0"/>
                <a:ea typeface="Calibri" panose="020F0502020204030204" pitchFamily="34" charset="0"/>
                <a:cs typeface="Times New Roman" panose="02020603050405020304" pitchFamily="18" charset="0"/>
              </a:rPr>
              <a:t>: la cassata siciliana, i cannoli di ricotta, il marzapane (un particolare pane fatto di pasta di mandorle) e la </a:t>
            </a:r>
            <a:r>
              <a:rPr lang="it-IT" sz="24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frutta </a:t>
            </a:r>
            <a:r>
              <a:rPr lang="it-IT" sz="24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martorana</a:t>
            </a:r>
            <a:r>
              <a:rPr lang="it-IT" sz="24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7156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extLst>
              <p:ext uri="{D42A27DB-BD31-4B8C-83A1-F6EECF244321}">
                <p14:modId xmlns:p14="http://schemas.microsoft.com/office/powerpoint/2010/main" val="1665972312"/>
              </p:ext>
            </p:extLst>
          </p:nvPr>
        </p:nvGraphicFramePr>
        <p:xfrm>
          <a:off x="1696066" y="644578"/>
          <a:ext cx="6128800" cy="5182826"/>
        </p:xfrm>
        <a:graphic>
          <a:graphicData uri="http://schemas.openxmlformats.org/drawingml/2006/table">
            <a:tbl>
              <a:tblPr firstRow="1" bandRow="1">
                <a:tableStyleId>{5C22544A-7EE6-4342-B048-85BDC9FD1C3A}</a:tableStyleId>
              </a:tblPr>
              <a:tblGrid>
                <a:gridCol w="6128800">
                  <a:extLst>
                    <a:ext uri="{9D8B030D-6E8A-4147-A177-3AD203B41FA5}">
                      <a16:colId xmlns:a16="http://schemas.microsoft.com/office/drawing/2014/main" val="2072317866"/>
                    </a:ext>
                  </a:extLst>
                </a:gridCol>
              </a:tblGrid>
              <a:tr h="5182826">
                <a:tc>
                  <a:txBody>
                    <a:bodyPr/>
                    <a:lstStyle/>
                    <a:p>
                      <a:r>
                        <a:rPr lang="it-IT" sz="2400" b="1" kern="1200" dirty="0">
                          <a:solidFill>
                            <a:schemeClr val="lt1"/>
                          </a:solidFill>
                          <a:effectLst/>
                          <a:latin typeface="+mn-lt"/>
                          <a:ea typeface="+mn-ea"/>
                          <a:cs typeface="+mn-cs"/>
                        </a:rPr>
                        <a:t> </a:t>
                      </a:r>
                      <a:endParaRPr lang="it-IT" sz="2400" dirty="0">
                        <a:latin typeface="+mn-lt"/>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graphicFrame>
        <p:nvGraphicFramePr>
          <p:cNvPr id="6" name="Tabella 2">
            <a:extLst>
              <a:ext uri="{FF2B5EF4-FFF2-40B4-BE49-F238E27FC236}">
                <a16:creationId xmlns:a16="http://schemas.microsoft.com/office/drawing/2014/main" id="{E36E8F90-B2AB-4E2F-ABF4-4DE65867117D}"/>
              </a:ext>
            </a:extLst>
          </p:cNvPr>
          <p:cNvGraphicFramePr>
            <a:graphicFrameLocks noGrp="1"/>
          </p:cNvGraphicFramePr>
          <p:nvPr>
            <p:extLst>
              <p:ext uri="{D42A27DB-BD31-4B8C-83A1-F6EECF244321}">
                <p14:modId xmlns:p14="http://schemas.microsoft.com/office/powerpoint/2010/main" val="3676398989"/>
              </p:ext>
            </p:extLst>
          </p:nvPr>
        </p:nvGraphicFramePr>
        <p:xfrm>
          <a:off x="7989758" y="644578"/>
          <a:ext cx="3959338" cy="2938071"/>
        </p:xfrm>
        <a:graphic>
          <a:graphicData uri="http://schemas.openxmlformats.org/drawingml/2006/table">
            <a:tbl>
              <a:tblPr firstRow="1" bandRow="1">
                <a:tableStyleId>{5C22544A-7EE6-4342-B048-85BDC9FD1C3A}</a:tableStyleId>
              </a:tblPr>
              <a:tblGrid>
                <a:gridCol w="3959338">
                  <a:extLst>
                    <a:ext uri="{9D8B030D-6E8A-4147-A177-3AD203B41FA5}">
                      <a16:colId xmlns:a16="http://schemas.microsoft.com/office/drawing/2014/main" val="2072317866"/>
                    </a:ext>
                  </a:extLst>
                </a:gridCol>
              </a:tblGrid>
              <a:tr h="2938071">
                <a:tc>
                  <a:txBody>
                    <a:bodyPr/>
                    <a:lstStyle/>
                    <a:p>
                      <a:pPr algn="l"/>
                      <a:r>
                        <a:rPr lang="it-IT" sz="2000" b="1" kern="1200" dirty="0">
                          <a:solidFill>
                            <a:schemeClr val="lt1"/>
                          </a:solidFill>
                          <a:effectLst/>
                          <a:latin typeface="+mn-lt"/>
                          <a:ea typeface="+mn-ea"/>
                          <a:cs typeface="+mn-cs"/>
                        </a:rPr>
                        <a:t>La cartina evidenzia le principali caratteristiche fisiche della Sicilia: andamento delle catene, pianure costiere, </a:t>
                      </a:r>
                    </a:p>
                    <a:p>
                      <a:pPr algn="l"/>
                      <a:r>
                        <a:rPr lang="it-IT" sz="2000" b="1" kern="1200" dirty="0">
                          <a:solidFill>
                            <a:schemeClr val="lt1"/>
                          </a:solidFill>
                          <a:effectLst/>
                          <a:latin typeface="+mn-lt"/>
                          <a:ea typeface="+mn-ea"/>
                          <a:cs typeface="+mn-cs"/>
                        </a:rPr>
                        <a:t>apparati vulcanici, </a:t>
                      </a:r>
                    </a:p>
                    <a:p>
                      <a:pPr algn="l"/>
                      <a:r>
                        <a:rPr lang="it-IT" sz="2000" b="1" kern="1200" dirty="0">
                          <a:solidFill>
                            <a:schemeClr val="lt1"/>
                          </a:solidFill>
                          <a:effectLst/>
                          <a:latin typeface="+mn-lt"/>
                          <a:ea typeface="+mn-ea"/>
                          <a:cs typeface="+mn-cs"/>
                        </a:rPr>
                        <a:t>irregolarità dei corsi di acqua, </a:t>
                      </a:r>
                    </a:p>
                    <a:p>
                      <a:pPr algn="l"/>
                      <a:r>
                        <a:rPr lang="it-IT" sz="2000" b="1" kern="1200" dirty="0">
                          <a:solidFill>
                            <a:schemeClr val="lt1"/>
                          </a:solidFill>
                          <a:effectLst/>
                          <a:latin typeface="+mn-lt"/>
                          <a:ea typeface="+mn-ea"/>
                          <a:cs typeface="+mn-cs"/>
                        </a:rPr>
                        <a:t>natura delle coste.</a:t>
                      </a:r>
                      <a:endParaRPr lang="it-IT" sz="2400" dirty="0">
                        <a:latin typeface="+mn-lt"/>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pic>
        <p:nvPicPr>
          <p:cNvPr id="4" name="Immagine 3">
            <a:extLst>
              <a:ext uri="{FF2B5EF4-FFF2-40B4-BE49-F238E27FC236}">
                <a16:creationId xmlns:a16="http://schemas.microsoft.com/office/drawing/2014/main" id="{EB8C0F30-95F9-4694-AD3F-095B951F0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951" y="1030596"/>
            <a:ext cx="5582003" cy="4373291"/>
          </a:xfrm>
          <a:prstGeom prst="rect">
            <a:avLst/>
          </a:prstGeom>
        </p:spPr>
      </p:pic>
    </p:spTree>
    <p:extLst>
      <p:ext uri="{BB962C8B-B14F-4D97-AF65-F5344CB8AC3E}">
        <p14:creationId xmlns:p14="http://schemas.microsoft.com/office/powerpoint/2010/main" val="2321510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7D6994-65FC-4937-83B1-4D791983562E}"/>
              </a:ext>
            </a:extLst>
          </p:cNvPr>
          <p:cNvSpPr>
            <a:spLocks noGrp="1"/>
          </p:cNvSpPr>
          <p:nvPr>
            <p:ph type="title"/>
          </p:nvPr>
        </p:nvSpPr>
        <p:spPr>
          <a:xfrm>
            <a:off x="1858781" y="404735"/>
            <a:ext cx="9645832" cy="6250898"/>
          </a:xfrm>
        </p:spPr>
        <p:txBody>
          <a:bodyPr>
            <a:noAutofit/>
          </a:bodyPr>
          <a:lstStyle/>
          <a:p>
            <a:r>
              <a:rPr lang="it-IT" sz="2400" dirty="0">
                <a:solidFill>
                  <a:srgbClr val="FF0000"/>
                </a:solidFill>
                <a:latin typeface="Bodoni MT Black" panose="02070A03080606020203" pitchFamily="18" charset="0"/>
              </a:rPr>
              <a:t>L’Etna</a:t>
            </a:r>
            <a:r>
              <a:rPr lang="it-IT" sz="2400" dirty="0">
                <a:latin typeface="Book Antiqua" panose="02040602050305030304" pitchFamily="18" charset="0"/>
              </a:rPr>
              <a:t> è il più grande vulcano attivo d'Europa: occupa, con il suo enorme cono, una superficie di 1570 chilometri quadrati; si eleva per un'altezza di circa 3340 metri e il suo perimetro di base misura circa 210 chilometri. Questi dati possono dare un'idea delle dimensioni del vulcano: lo stesso appellativo arabo di «</a:t>
            </a:r>
            <a:r>
              <a:rPr lang="it-IT" sz="2400" dirty="0" err="1">
                <a:latin typeface="Book Antiqua" panose="02040602050305030304" pitchFamily="18" charset="0"/>
              </a:rPr>
              <a:t>Mongibello</a:t>
            </a:r>
            <a:r>
              <a:rPr lang="it-IT" sz="2400" dirty="0">
                <a:latin typeface="Book Antiqua" panose="02040602050305030304" pitchFamily="18" charset="0"/>
              </a:rPr>
              <a:t>» sembra volesse significare «montagna delle montagne». </a:t>
            </a:r>
            <a:br>
              <a:rPr lang="it-IT" sz="2400" dirty="0">
                <a:latin typeface="Book Antiqua" panose="02040602050305030304" pitchFamily="18" charset="0"/>
              </a:rPr>
            </a:br>
            <a:r>
              <a:rPr lang="it-IT" sz="2400" dirty="0">
                <a:latin typeface="Book Antiqua" panose="02040602050305030304" pitchFamily="18" charset="0"/>
              </a:rPr>
              <a:t>Vista da lontano l'Etna presenta forme regolari e pendii dolci: in effetti la superficie del grandioso apparato vulcanico ha, specie nelle zone più elevate, un aspetto lunare, fratturata com'è da spaccature, squarci e vallate, e butterata da centinaia di crateri e conetti secondari. (La grande Valle del Bove, per citare  un esempio, ha pareti di 600-1 200 metri di altezza). La particolarità più interessante dell'Etna è proprio quella di avere moltissime bocche eruttive (i vulcani che presentano caratteristiche analoghe vengono appunto chiamati di «tipo etneo»). A 2 900 metri di altezza il vulcano è troncato da un vasto altopiano, che era un antico </a:t>
            </a:r>
            <a:r>
              <a:rPr lang="it-IT" sz="2400" dirty="0" err="1">
                <a:latin typeface="Book Antiqua" panose="02040602050305030304" pitchFamily="18" charset="0"/>
              </a:rPr>
              <a:t>cra</a:t>
            </a:r>
            <a:r>
              <a:rPr lang="it-IT" sz="2400" dirty="0">
                <a:latin typeface="Book Antiqua" panose="02040602050305030304" pitchFamily="18" charset="0"/>
              </a:rPr>
              <a:t> </a:t>
            </a:r>
            <a:r>
              <a:rPr lang="it-IT" sz="2400" dirty="0" err="1">
                <a:latin typeface="Book Antiqua" panose="02040602050305030304" pitchFamily="18" charset="0"/>
              </a:rPr>
              <a:t>tere</a:t>
            </a:r>
            <a:r>
              <a:rPr lang="it-IT" sz="2400" dirty="0">
                <a:latin typeface="Book Antiqua" panose="02040602050305030304" pitchFamily="18" charset="0"/>
              </a:rPr>
              <a:t>, sul quale attualmente si eleva il cono terminale dell'Etna. </a:t>
            </a:r>
            <a:br>
              <a:rPr lang="it-IT" sz="2400" dirty="0">
                <a:latin typeface="Book Antiqua" panose="02040602050305030304" pitchFamily="18" charset="0"/>
              </a:rPr>
            </a:br>
            <a:endParaRPr lang="it-IT" sz="2400" dirty="0">
              <a:latin typeface="Book Antiqua" panose="02040602050305030304" pitchFamily="18" charset="0"/>
            </a:endParaRPr>
          </a:p>
        </p:txBody>
      </p:sp>
    </p:spTree>
    <p:extLst>
      <p:ext uri="{BB962C8B-B14F-4D97-AF65-F5344CB8AC3E}">
        <p14:creationId xmlns:p14="http://schemas.microsoft.com/office/powerpoint/2010/main" val="413498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extLst>
              <p:ext uri="{D42A27DB-BD31-4B8C-83A1-F6EECF244321}">
                <p14:modId xmlns:p14="http://schemas.microsoft.com/office/powerpoint/2010/main" val="242694914"/>
              </p:ext>
            </p:extLst>
          </p:nvPr>
        </p:nvGraphicFramePr>
        <p:xfrm>
          <a:off x="1696066" y="680216"/>
          <a:ext cx="6032090" cy="5147187"/>
        </p:xfrm>
        <a:graphic>
          <a:graphicData uri="http://schemas.openxmlformats.org/drawingml/2006/table">
            <a:tbl>
              <a:tblPr firstRow="1" bandRow="1">
                <a:tableStyleId>{5C22544A-7EE6-4342-B048-85BDC9FD1C3A}</a:tableStyleId>
              </a:tblPr>
              <a:tblGrid>
                <a:gridCol w="6032090">
                  <a:extLst>
                    <a:ext uri="{9D8B030D-6E8A-4147-A177-3AD203B41FA5}">
                      <a16:colId xmlns:a16="http://schemas.microsoft.com/office/drawing/2014/main" val="2072317866"/>
                    </a:ext>
                  </a:extLst>
                </a:gridCol>
              </a:tblGrid>
              <a:tr h="5147187">
                <a:tc>
                  <a:txBody>
                    <a:bodyPr/>
                    <a:lstStyle/>
                    <a:p>
                      <a:r>
                        <a:rPr lang="it-IT" sz="2400" b="1" kern="1200" dirty="0">
                          <a:solidFill>
                            <a:schemeClr val="lt1"/>
                          </a:solidFill>
                          <a:effectLst/>
                          <a:latin typeface="+mn-lt"/>
                          <a:ea typeface="+mn-ea"/>
                          <a:cs typeface="+mn-cs"/>
                        </a:rPr>
                        <a:t> </a:t>
                      </a:r>
                      <a:endParaRPr lang="it-IT" sz="2400" dirty="0">
                        <a:latin typeface="+mn-lt"/>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graphicFrame>
        <p:nvGraphicFramePr>
          <p:cNvPr id="6" name="Tabella 2">
            <a:extLst>
              <a:ext uri="{FF2B5EF4-FFF2-40B4-BE49-F238E27FC236}">
                <a16:creationId xmlns:a16="http://schemas.microsoft.com/office/drawing/2014/main" id="{E36E8F90-B2AB-4E2F-ABF4-4DE65867117D}"/>
              </a:ext>
            </a:extLst>
          </p:cNvPr>
          <p:cNvGraphicFramePr>
            <a:graphicFrameLocks noGrp="1"/>
          </p:cNvGraphicFramePr>
          <p:nvPr>
            <p:extLst>
              <p:ext uri="{D42A27DB-BD31-4B8C-83A1-F6EECF244321}">
                <p14:modId xmlns:p14="http://schemas.microsoft.com/office/powerpoint/2010/main" val="1258303289"/>
              </p:ext>
            </p:extLst>
          </p:nvPr>
        </p:nvGraphicFramePr>
        <p:xfrm>
          <a:off x="7728156" y="1030597"/>
          <a:ext cx="4156587" cy="1922465"/>
        </p:xfrm>
        <a:graphic>
          <a:graphicData uri="http://schemas.openxmlformats.org/drawingml/2006/table">
            <a:tbl>
              <a:tblPr firstRow="1" bandRow="1">
                <a:tableStyleId>{5C22544A-7EE6-4342-B048-85BDC9FD1C3A}</a:tableStyleId>
              </a:tblPr>
              <a:tblGrid>
                <a:gridCol w="4156587">
                  <a:extLst>
                    <a:ext uri="{9D8B030D-6E8A-4147-A177-3AD203B41FA5}">
                      <a16:colId xmlns:a16="http://schemas.microsoft.com/office/drawing/2014/main" val="2072317866"/>
                    </a:ext>
                  </a:extLst>
                </a:gridCol>
              </a:tblGrid>
              <a:tr h="1922465">
                <a:tc>
                  <a:txBody>
                    <a:bodyPr/>
                    <a:lstStyle/>
                    <a:p>
                      <a:pPr algn="ctr"/>
                      <a:r>
                        <a:rPr lang="it-IT" sz="2400" b="1" kern="1200" dirty="0">
                          <a:solidFill>
                            <a:schemeClr val="lt1"/>
                          </a:solidFill>
                          <a:effectLst/>
                          <a:latin typeface="+mn-lt"/>
                          <a:ea typeface="+mn-ea"/>
                          <a:cs typeface="+mn-cs"/>
                        </a:rPr>
                        <a:t>Il cono innevato dell’Etna sovrasta Taormina: il paesaggio siciliano è fatto di questi singolari contrasti </a:t>
                      </a:r>
                      <a:endParaRPr lang="it-IT" sz="2400" dirty="0">
                        <a:latin typeface="+mn-lt"/>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pic>
        <p:nvPicPr>
          <p:cNvPr id="4" name="Immagine 3">
            <a:extLst>
              <a:ext uri="{FF2B5EF4-FFF2-40B4-BE49-F238E27FC236}">
                <a16:creationId xmlns:a16="http://schemas.microsoft.com/office/drawing/2014/main" id="{64EEF606-CA5A-4764-8F71-033AD6269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942" y="855406"/>
            <a:ext cx="5094339" cy="4796806"/>
          </a:xfrm>
          <a:prstGeom prst="rect">
            <a:avLst/>
          </a:prstGeom>
        </p:spPr>
      </p:pic>
    </p:spTree>
    <p:extLst>
      <p:ext uri="{BB962C8B-B14F-4D97-AF65-F5344CB8AC3E}">
        <p14:creationId xmlns:p14="http://schemas.microsoft.com/office/powerpoint/2010/main" val="1970741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2">
            <a:extLst>
              <a:ext uri="{FF2B5EF4-FFF2-40B4-BE49-F238E27FC236}">
                <a16:creationId xmlns:a16="http://schemas.microsoft.com/office/drawing/2014/main" id="{92F77CE5-DE57-45D4-A84C-356F2525D808}"/>
              </a:ext>
            </a:extLst>
          </p:cNvPr>
          <p:cNvGraphicFramePr>
            <a:graphicFrameLocks noGrp="1"/>
          </p:cNvGraphicFramePr>
          <p:nvPr>
            <p:extLst>
              <p:ext uri="{D42A27DB-BD31-4B8C-83A1-F6EECF244321}">
                <p14:modId xmlns:p14="http://schemas.microsoft.com/office/powerpoint/2010/main" val="272911770"/>
              </p:ext>
            </p:extLst>
          </p:nvPr>
        </p:nvGraphicFramePr>
        <p:xfrm>
          <a:off x="1696066" y="680216"/>
          <a:ext cx="6032090" cy="5147187"/>
        </p:xfrm>
        <a:graphic>
          <a:graphicData uri="http://schemas.openxmlformats.org/drawingml/2006/table">
            <a:tbl>
              <a:tblPr firstRow="1" bandRow="1">
                <a:tableStyleId>{5C22544A-7EE6-4342-B048-85BDC9FD1C3A}</a:tableStyleId>
              </a:tblPr>
              <a:tblGrid>
                <a:gridCol w="6032090">
                  <a:extLst>
                    <a:ext uri="{9D8B030D-6E8A-4147-A177-3AD203B41FA5}">
                      <a16:colId xmlns:a16="http://schemas.microsoft.com/office/drawing/2014/main" val="2072317866"/>
                    </a:ext>
                  </a:extLst>
                </a:gridCol>
              </a:tblGrid>
              <a:tr h="5147187">
                <a:tc>
                  <a:txBody>
                    <a:bodyPr/>
                    <a:lstStyle/>
                    <a:p>
                      <a:r>
                        <a:rPr lang="it-IT" sz="2400" b="1" kern="1200" dirty="0">
                          <a:solidFill>
                            <a:schemeClr val="lt1"/>
                          </a:solidFill>
                          <a:effectLst/>
                          <a:latin typeface="+mn-lt"/>
                          <a:ea typeface="+mn-ea"/>
                          <a:cs typeface="+mn-cs"/>
                        </a:rPr>
                        <a:t> </a:t>
                      </a:r>
                      <a:endParaRPr lang="it-IT" sz="2400" dirty="0">
                        <a:latin typeface="+mn-lt"/>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graphicFrame>
        <p:nvGraphicFramePr>
          <p:cNvPr id="6" name="Tabella 2">
            <a:extLst>
              <a:ext uri="{FF2B5EF4-FFF2-40B4-BE49-F238E27FC236}">
                <a16:creationId xmlns:a16="http://schemas.microsoft.com/office/drawing/2014/main" id="{E36E8F90-B2AB-4E2F-ABF4-4DE65867117D}"/>
              </a:ext>
            </a:extLst>
          </p:cNvPr>
          <p:cNvGraphicFramePr>
            <a:graphicFrameLocks noGrp="1"/>
          </p:cNvGraphicFramePr>
          <p:nvPr>
            <p:extLst>
              <p:ext uri="{D42A27DB-BD31-4B8C-83A1-F6EECF244321}">
                <p14:modId xmlns:p14="http://schemas.microsoft.com/office/powerpoint/2010/main" val="116918671"/>
              </p:ext>
            </p:extLst>
          </p:nvPr>
        </p:nvGraphicFramePr>
        <p:xfrm>
          <a:off x="7728156" y="1030597"/>
          <a:ext cx="4156587" cy="3796236"/>
        </p:xfrm>
        <a:graphic>
          <a:graphicData uri="http://schemas.openxmlformats.org/drawingml/2006/table">
            <a:tbl>
              <a:tblPr firstRow="1" bandRow="1">
                <a:tableStyleId>{5C22544A-7EE6-4342-B048-85BDC9FD1C3A}</a:tableStyleId>
              </a:tblPr>
              <a:tblGrid>
                <a:gridCol w="4156587">
                  <a:extLst>
                    <a:ext uri="{9D8B030D-6E8A-4147-A177-3AD203B41FA5}">
                      <a16:colId xmlns:a16="http://schemas.microsoft.com/office/drawing/2014/main" val="2072317866"/>
                    </a:ext>
                  </a:extLst>
                </a:gridCol>
              </a:tblGrid>
              <a:tr h="3796236">
                <a:tc>
                  <a:txBody>
                    <a:bodyPr/>
                    <a:lstStyle/>
                    <a:p>
                      <a:pPr algn="ctr"/>
                      <a:r>
                        <a:rPr lang="it-IT" sz="2400" b="1" kern="1200" dirty="0">
                          <a:solidFill>
                            <a:schemeClr val="lt1"/>
                          </a:solidFill>
                          <a:effectLst/>
                          <a:latin typeface="+mn-lt"/>
                          <a:ea typeface="+mn-ea"/>
                          <a:cs typeface="+mn-cs"/>
                        </a:rPr>
                        <a:t>Ecco una visione quasi «dantesca» del cratere dell’Etna. </a:t>
                      </a:r>
                    </a:p>
                    <a:p>
                      <a:pPr algn="ctr"/>
                      <a:r>
                        <a:rPr lang="it-IT" sz="2400" b="1" kern="1200" dirty="0">
                          <a:solidFill>
                            <a:schemeClr val="lt1"/>
                          </a:solidFill>
                          <a:effectLst/>
                          <a:latin typeface="+mn-lt"/>
                          <a:ea typeface="+mn-ea"/>
                          <a:cs typeface="+mn-cs"/>
                        </a:rPr>
                        <a:t>Sull’enorme vulcano si aprono numerosissime bocche eruttive, oltre questa: i vari coni eruttivi, disseminati lungo le pendici, sono infatti più di 200. </a:t>
                      </a:r>
                      <a:endParaRPr lang="it-IT" sz="2400" dirty="0">
                        <a:latin typeface="+mn-lt"/>
                      </a:endParaRPr>
                    </a:p>
                  </a:txBody>
                  <a:tcPr>
                    <a:solidFill>
                      <a:schemeClr val="accent6">
                        <a:lumMod val="75000"/>
                      </a:schemeClr>
                    </a:solidFill>
                  </a:tcPr>
                </a:tc>
                <a:extLst>
                  <a:ext uri="{0D108BD9-81ED-4DB2-BD59-A6C34878D82A}">
                    <a16:rowId xmlns:a16="http://schemas.microsoft.com/office/drawing/2014/main" val="1083848486"/>
                  </a:ext>
                </a:extLst>
              </a:tr>
            </a:tbl>
          </a:graphicData>
        </a:graphic>
      </p:graphicFrame>
      <p:pic>
        <p:nvPicPr>
          <p:cNvPr id="5" name="Immagine 4">
            <a:extLst>
              <a:ext uri="{FF2B5EF4-FFF2-40B4-BE49-F238E27FC236}">
                <a16:creationId xmlns:a16="http://schemas.microsoft.com/office/drawing/2014/main" id="{730ECA91-51BE-4724-8627-562BD9A0B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368" y="937129"/>
            <a:ext cx="4575118" cy="4633359"/>
          </a:xfrm>
          <a:prstGeom prst="rect">
            <a:avLst/>
          </a:prstGeom>
        </p:spPr>
      </p:pic>
    </p:spTree>
    <p:extLst>
      <p:ext uri="{BB962C8B-B14F-4D97-AF65-F5344CB8AC3E}">
        <p14:creationId xmlns:p14="http://schemas.microsoft.com/office/powerpoint/2010/main" val="2672189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7D6994-65FC-4937-83B1-4D791983562E}"/>
              </a:ext>
            </a:extLst>
          </p:cNvPr>
          <p:cNvSpPr>
            <a:spLocks noGrp="1"/>
          </p:cNvSpPr>
          <p:nvPr>
            <p:ph type="title"/>
          </p:nvPr>
        </p:nvSpPr>
        <p:spPr>
          <a:xfrm>
            <a:off x="1858781" y="404735"/>
            <a:ext cx="9645832" cy="6056026"/>
          </a:xfrm>
        </p:spPr>
        <p:txBody>
          <a:bodyPr>
            <a:noAutofit/>
          </a:bodyPr>
          <a:lstStyle/>
          <a:p>
            <a:r>
              <a:rPr lang="it-IT" sz="2000" dirty="0">
                <a:latin typeface="Book Antiqua" panose="02040602050305030304" pitchFamily="18" charset="0"/>
              </a:rPr>
              <a:t>ln tempi antichissimi al posto del vulcano e della Piana di Catania c'era un golfo marino, sconvolto da frequenti eruzioni subacquee. I materiali eruttivi, accumulandosi, costruirono l'Etna e le terre circostanti. Con la sua attività il vulcano continua a modificare il suo aspetto e ad accrescersi: si pensi che, nell'eruzione del 1950-51, l'Etna riversò all'esterno 800 milioni di metri cubi di lava. </a:t>
            </a:r>
            <a:br>
              <a:rPr lang="it-IT" sz="2000" dirty="0">
                <a:latin typeface="Book Antiqua" panose="02040602050305030304" pitchFamily="18" charset="0"/>
              </a:rPr>
            </a:br>
            <a:r>
              <a:rPr lang="it-IT" sz="2000" dirty="0">
                <a:latin typeface="Book Antiqua" panose="02040602050305030304" pitchFamily="18" charset="0"/>
              </a:rPr>
              <a:t>Vi furono eruzioni più copiose di questa e  in alcuni casi il materiale eruttato, colando lungo i fianchi dell'Etna e bruciando boschi e paesi, giunse a far ribollire l'acqua del mare, presso Catania. La lava, vero fiume rosseggiante di rocce fuse, ha talvolta interrotto la strada e la ferrovia circumetnea; in casi come questi essa non può essere tempestivamente rimossa, perché, pur raffreddandosi in superficie, conserva all'interno, per molti mesi, temperature altissime.  </a:t>
            </a:r>
            <a:br>
              <a:rPr lang="it-IT" sz="2000" dirty="0">
                <a:latin typeface="Book Antiqua" panose="02040602050305030304" pitchFamily="18" charset="0"/>
              </a:rPr>
            </a:br>
            <a:r>
              <a:rPr lang="it-IT" sz="2000" dirty="0">
                <a:latin typeface="Book Antiqua" panose="02040602050305030304" pitchFamily="18" charset="0"/>
              </a:rPr>
              <a:t>Non si pensi, comunque, che l'Etna sia inavvicinabile: con l'aiuto di guide è possibile raggiungere i crateri e i punti panoramici. ln inverno si può sciare sui pendii più alti collegati, specialmente con Catania, da strade, e attrezzati con impianti di risalita, alberghi e rifugi.</a:t>
            </a:r>
            <a:br>
              <a:rPr lang="it-IT" sz="2000" dirty="0">
                <a:latin typeface="Book Antiqua" panose="02040602050305030304" pitchFamily="18" charset="0"/>
              </a:rPr>
            </a:br>
            <a:r>
              <a:rPr lang="it-IT" sz="2000" dirty="0">
                <a:latin typeface="Book Antiqua" panose="02040602050305030304" pitchFamily="18" charset="0"/>
              </a:rPr>
              <a:t>I terreni vulcanici sono fertili: infatti il cono etneo è coperto di vegetazione fino a oltre 2 000 metri e lungo le falde più basse si trovano agrumeti e vigneti.</a:t>
            </a:r>
            <a:br>
              <a:rPr lang="it-IT" sz="2000" dirty="0">
                <a:latin typeface="Book Antiqua" panose="02040602050305030304" pitchFamily="18" charset="0"/>
              </a:rPr>
            </a:br>
            <a:r>
              <a:rPr lang="it-IT" sz="2000" dirty="0">
                <a:latin typeface="Book Antiqua" panose="02040602050305030304" pitchFamily="18" charset="0"/>
              </a:rPr>
              <a:t>Oltre all'Etna esistono i vulcani attivi di Vulcano e Stromboli e le «fumarole» di Panarea e Salina.</a:t>
            </a:r>
            <a:br>
              <a:rPr lang="it-IT" sz="2000" dirty="0">
                <a:latin typeface="Book Antiqua" panose="02040602050305030304" pitchFamily="18" charset="0"/>
              </a:rPr>
            </a:br>
            <a:br>
              <a:rPr lang="it-IT" sz="2000" dirty="0">
                <a:latin typeface="Book Antiqua" panose="02040602050305030304" pitchFamily="18" charset="0"/>
              </a:rPr>
            </a:br>
            <a:endParaRPr lang="it-IT" sz="2000" dirty="0">
              <a:latin typeface="Book Antiqua" panose="02040602050305030304" pitchFamily="18" charset="0"/>
            </a:endParaRPr>
          </a:p>
        </p:txBody>
      </p:sp>
    </p:spTree>
    <p:extLst>
      <p:ext uri="{BB962C8B-B14F-4D97-AF65-F5344CB8AC3E}">
        <p14:creationId xmlns:p14="http://schemas.microsoft.com/office/powerpoint/2010/main" val="1165458403"/>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1222</TotalTime>
  <Words>2884</Words>
  <Application>Microsoft Office PowerPoint</Application>
  <PresentationFormat>Widescreen</PresentationFormat>
  <Paragraphs>159</Paragraphs>
  <Slides>42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42</vt:i4>
      </vt:variant>
    </vt:vector>
  </HeadingPairs>
  <TitlesOfParts>
    <vt:vector size="49" baseType="lpstr">
      <vt:lpstr>Arial</vt:lpstr>
      <vt:lpstr>Bodoni MT Black</vt:lpstr>
      <vt:lpstr>Book Antiqua</vt:lpstr>
      <vt:lpstr>Calibri</vt:lpstr>
      <vt:lpstr>Century Gothic</vt:lpstr>
      <vt:lpstr>Wingdings 3</vt:lpstr>
      <vt:lpstr>Filo</vt:lpstr>
      <vt:lpstr>LA SICILIA </vt:lpstr>
      <vt:lpstr>LA SICILIA </vt:lpstr>
      <vt:lpstr>Presentazione standard di PowerPoint</vt:lpstr>
      <vt:lpstr>QUALI CARATTERISTICHE HA IL TERRITORIO? I monti, le pianure, le coste, le isole e i vulcani Osservando la carta geografica, notiamo che i rilievi sono più accentuati a est che a ovest. La disposizione dei rilievi ci permette di distinguere tre versanti orografici corrispondenti ai tre “lati”: tirrenico, ionico, mediterraneo. Lungo il litorale tirrenico si elevano i monti Peloritani, i Nebrodi e le Madonie (prosecuzione dell’Appennino). Essi non raggiungono i 2000 metri di altezza. Dalle Madonie si stacca, in direzione sud-est, la catena degli Erei a cui segue, nell’angolo più meridionale dell’isola, il massiccio degli Iblei di origine vulcanica. Il resto dell’isola è più o meno ricoperto di bassorilievi di poca importanza, spesso di origine vulcanica. Un discorso a parte merita l’Etna, il grande vulcano che si eleva nelle vicinanze del litorale ionico. </vt:lpstr>
      <vt:lpstr>Presentazione standard di PowerPoint</vt:lpstr>
      <vt:lpstr>L’Etna è il più grande vulcano attivo d'Europa: occupa, con il suo enorme cono, una superficie di 1570 chilometri quadrati; si eleva per un'altezza di circa 3340 metri e il suo perimetro di base misura circa 210 chilometri. Questi dati possono dare un'idea delle dimensioni del vulcano: lo stesso appellativo arabo di «Mongibello» sembra volesse significare «montagna delle montagne».  Vista da lontano l'Etna presenta forme regolari e pendii dolci: in effetti la superficie del grandioso apparato vulcanico ha, specie nelle zone più elevate, un aspetto lunare, fratturata com'è da spaccature, squarci e vallate, e butterata da centinaia di crateri e conetti secondari. (La grande Valle del Bove, per citare  un esempio, ha pareti di 600-1 200 metri di altezza). La particolarità più interessante dell'Etna è proprio quella di avere moltissime bocche eruttive (i vulcani che presentano caratteristiche analoghe vengono appunto chiamati di «tipo etneo»). A 2 900 metri di altezza il vulcano è troncato da un vasto altopiano, che era un antico cra tere, sul quale attualmente si eleva il cono terminale dell'Etna.  </vt:lpstr>
      <vt:lpstr>Presentazione standard di PowerPoint</vt:lpstr>
      <vt:lpstr>Presentazione standard di PowerPoint</vt:lpstr>
      <vt:lpstr>ln tempi antichissimi al posto del vulcano e della Piana di Catania c'era un golfo marino, sconvolto da frequenti eruzioni subacquee. I materiali eruttivi, accumulandosi, costruirono l'Etna e le terre circostanti. Con la sua attività il vulcano continua a modificare il suo aspetto e ad accrescersi: si pensi che, nell'eruzione del 1950-51, l'Etna riversò all'esterno 800 milioni di metri cubi di lava.  Vi furono eruzioni più copiose di questa e  in alcuni casi il materiale eruttato, colando lungo i fianchi dell'Etna e bruciando boschi e paesi, giunse a far ribollire l'acqua del mare, presso Catania. La lava, vero fiume rosseggiante di rocce fuse, ha talvolta interrotto la strada e la ferrovia circumetnea; in casi come questi essa non può essere tempestivamente rimossa, perché, pur raffreddandosi in superficie, conserva all'interno, per molti mesi, temperature altissime.   Non si pensi, comunque, che l'Etna sia inavvicinabile: con l'aiuto di guide è possibile raggiungere i crateri e i punti panoramici. ln inverno si può sciare sui pendii più alti collegati, specialmente con Catania, da strade, e attrezzati con impianti di risalita, alberghi e rifugi. I terreni vulcanici sono fertili: infatti il cono etneo è coperto di vegetazione fino a oltre 2 000 metri e lungo le falde più basse si trovano agrumeti e vigneti. Oltre all'Etna esistono i vulcani attivi di Vulcano e Stromboli e le «fumarole» di Panarea e Salina.  </vt:lpstr>
      <vt:lpstr>Le pianure - Catene montuose, massicci, vulcani, colline occupano oltre l'83 % del territorio e le pianure quindi sono per la maggior parte degli esili festoni alluvionali costieri.  La più estesa è la Piana di Catania che va a incunearsi tra l'Etna e gli lblei; essa ha origine dai trasporti alluvionali del Simeto e dei suoi affluenti che hanno colmato un antico golfo dello Ionio. La costa meridionale della Sicilia è «orlata» da una stretta fascia pianeggiante che si allarga nelle limitate «pianure» di Gela, Marsala e Trapani. Quasi priva di pianure si presenta la zona settentrionale dell'isola, per [a presenza di monti assai vicini alla costa che solo presso i golfi di Castellammare, Palermo (Conca d'Oro) e Patti accoglie limitatissime pianure create dalle «fiumare». Le coste si sviluppano per circa 1 120 chilometri; sono alte nel versante tirrenico e in quello ionico (circa fino a Catania), basse altrove e costituite da «plaie» (spiagge).  </vt:lpstr>
      <vt:lpstr>Le isole - Una ventina di isole, spesso d'origine vulcanica, fanno parte della regione siciliana.  Nel Tirreno ci sono le Eolie o Lipari, con Vulcano e Stromboli (ancora in attività eruttiva).  Più a ovest, solitaria, sorge Ustica.  All'estremità occidentale dell'isola troviamo le Egadi, originate dallo sprofondamento di antiche valli.  Levanzo, Favignana e Marettimo sono le più importanti e sono abitate da pescatori.  Pantelleria, conosciuta per il suo «Passito» e i capperi, è una terra vulcanica quasi a metà strada tra Sicilia e Africa.  A sud-est di Pantelleria sono situate le Pelagie con Linosa, Lampedusa e Lampione. </vt:lpstr>
      <vt:lpstr>I fiumi - I brevi periodi piovosi, la scarsità delle precipitazioni e l'elevata evaporazione determinano la situazione idrografica della Sicilia. Il versante tirrenico - ln questo versante, data la vicinanza dei monti al mare, i corsi d'acqua assumono la fisionomia di «fiumare». Ricordiamo il Freddo e il Torto. Il versante ionico - Al centro del versante ionico c'è la Piana di Catania, delimitata da rilievi ricchi di sorgenti; i fiumi di questa zona hanno quindi un corso piuttosto lungo e un regime quasi regolare. È questo il caso del Simeto (lungo 130 chilometri) che riceve le acque di alcuni affluenti (Salso, Dittaino, Gornalunga) e attraversa la Piana di Catania. Tra l'Etna e i Peloritani scorre l'Alcantara che ha scavato profonde gole. Poi ricordiamo l'Anapo, il fiume di Siracusa, noto per la vegetazione di papiri che caratterizza il suo corso terminale. Il versante africano - In questa zona giungono al mare alcuni dei fiumi più lunghi della regione. Nati per lo più dai rilievi settentrionali, hanno acque scarse, a causa dell'aridità delle zone attraversate, e spesso salmastre. II più importante, il Salso, nasce dalle Madonie, attraversa l'altopiano solfifero e, dopo un percorso di 144 chilometri, sfocia nel Mediterraneo a Licata. Seguono il Platani e il Belice (Belice destro e Belice sinistro).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ATTIVITA’ ECONOMICHE La vita e il lavoro dell’uomo hanno fatto i conti con un paesaggio di grandi contrasti: campi di grano estesi e colline poco fertili, zone aride e giardini lussureggianti, il vulcano innevato e la costa torrida, grandi città urbane e paesi isolati di montagna. Ci sono giacimenti minerari, miniere di salgemma e saline a Trapani. La pesca è fiorente, per esempio quella del pesce spada nel golfo di Messina e quella di Altomare (pesce azzurro, tonno, molluschi e crostacei) al largo dei porti di Mazara del Vallo e di Sciacca. L’agricoltura è sviluppata nelle pianure costiere: si coltivano grano, agrumi, in particolare arance, vite, ulivo, frutta, legumi e ortaggi. Molto importante è la produzione di olio e di vino; sono caratteristici i vini liquorosi come il Marsala e il Passito di Pantelleria. L’allevamento non è molto sviluppato, per scarsità di formaggi; prevale l’allevamento di ovini, da qualche tempo le attività turistiche hanno iniziato a valorizzare le bellezze della Sicilia e ad attrezzarsi per accogliere i visitatori Italiani e stranieri attratti dall’Etna, dalle incantevoli coste e isole e dai numerosi siti archeologici.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LOMBARDIA</dc:title>
  <dc:creator>User</dc:creator>
  <cp:lastModifiedBy>User</cp:lastModifiedBy>
  <cp:revision>339</cp:revision>
  <dcterms:created xsi:type="dcterms:W3CDTF">2020-11-22T05:31:09Z</dcterms:created>
  <dcterms:modified xsi:type="dcterms:W3CDTF">2021-04-04T16:37:16Z</dcterms:modified>
</cp:coreProperties>
</file>