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90" r:id="rId1"/>
  </p:sldMasterIdLst>
  <p:notesMasterIdLst>
    <p:notesMasterId r:id="rId31"/>
  </p:notesMasterIdLst>
  <p:sldIdLst>
    <p:sldId id="256" r:id="rId2"/>
    <p:sldId id="260" r:id="rId3"/>
    <p:sldId id="257" r:id="rId4"/>
    <p:sldId id="258" r:id="rId5"/>
    <p:sldId id="261" r:id="rId6"/>
    <p:sldId id="291" r:id="rId7"/>
    <p:sldId id="277" r:id="rId8"/>
    <p:sldId id="262" r:id="rId9"/>
    <p:sldId id="263" r:id="rId10"/>
    <p:sldId id="279" r:id="rId11"/>
    <p:sldId id="264" r:id="rId12"/>
    <p:sldId id="292" r:id="rId13"/>
    <p:sldId id="288" r:id="rId14"/>
    <p:sldId id="289" r:id="rId15"/>
    <p:sldId id="265" r:id="rId16"/>
    <p:sldId id="267" r:id="rId17"/>
    <p:sldId id="281" r:id="rId18"/>
    <p:sldId id="287" r:id="rId19"/>
    <p:sldId id="296" r:id="rId20"/>
    <p:sldId id="297" r:id="rId21"/>
    <p:sldId id="290" r:id="rId22"/>
    <p:sldId id="269" r:id="rId23"/>
    <p:sldId id="282" r:id="rId24"/>
    <p:sldId id="275" r:id="rId25"/>
    <p:sldId id="295" r:id="rId26"/>
    <p:sldId id="293" r:id="rId27"/>
    <p:sldId id="274" r:id="rId28"/>
    <p:sldId id="294" r:id="rId29"/>
    <p:sldId id="276" r:id="rId3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0A67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96" y="53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A9096C-619E-4787-B17E-8FA19E87AC06}" type="datetimeFigureOut">
              <a:rPr lang="it-IT" smtClean="0"/>
              <a:t>13/01/2021</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90CFA62-A6CA-4066-A456-3AD7F18A6425}" type="slidenum">
              <a:rPr lang="it-IT" smtClean="0"/>
              <a:t>‹N›</a:t>
            </a:fld>
            <a:endParaRPr lang="it-IT"/>
          </a:p>
        </p:txBody>
      </p:sp>
    </p:spTree>
    <p:extLst>
      <p:ext uri="{BB962C8B-B14F-4D97-AF65-F5344CB8AC3E}">
        <p14:creationId xmlns:p14="http://schemas.microsoft.com/office/powerpoint/2010/main" val="16009129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BFE45F2C-C0FC-4CEC-98EE-322E615D512F}" type="datetimeFigureOut">
              <a:rPr lang="it-IT" smtClean="0"/>
              <a:t>13/01/2021</a:t>
            </a:fld>
            <a:endParaRPr lang="it-IT"/>
          </a:p>
        </p:txBody>
      </p:sp>
      <p:sp>
        <p:nvSpPr>
          <p:cNvPr id="5" name="Footer Placeholder 4"/>
          <p:cNvSpPr>
            <a:spLocks noGrp="1"/>
          </p:cNvSpPr>
          <p:nvPr>
            <p:ph type="ftr" sz="quarter" idx="11"/>
          </p:nvPr>
        </p:nvSpPr>
        <p:spPr/>
        <p:txBody>
          <a:bodyPr/>
          <a:lstStyle/>
          <a:p>
            <a:endParaRPr lang="it-IT"/>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44788564-9079-4E77-B881-FCC4129B0E1B}" type="slidenum">
              <a:rPr lang="it-IT" smtClean="0"/>
              <a:t>‹N›</a:t>
            </a:fld>
            <a:endParaRPr lang="it-IT"/>
          </a:p>
        </p:txBody>
      </p:sp>
    </p:spTree>
    <p:extLst>
      <p:ext uri="{BB962C8B-B14F-4D97-AF65-F5344CB8AC3E}">
        <p14:creationId xmlns:p14="http://schemas.microsoft.com/office/powerpoint/2010/main" val="37281769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olo e sottotitolo">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Modifica gli stili del testo dello schema</a:t>
            </a:r>
          </a:p>
        </p:txBody>
      </p:sp>
      <p:sp>
        <p:nvSpPr>
          <p:cNvPr id="4" name="Date Placeholder 3"/>
          <p:cNvSpPr>
            <a:spLocks noGrp="1"/>
          </p:cNvSpPr>
          <p:nvPr>
            <p:ph type="dt" sz="half" idx="10"/>
          </p:nvPr>
        </p:nvSpPr>
        <p:spPr/>
        <p:txBody>
          <a:bodyPr/>
          <a:lstStyle/>
          <a:p>
            <a:fld id="{BFE45F2C-C0FC-4CEC-98EE-322E615D512F}" type="datetimeFigureOut">
              <a:rPr lang="it-IT" smtClean="0"/>
              <a:t>13/01/2021</a:t>
            </a:fld>
            <a:endParaRPr lang="it-IT"/>
          </a:p>
        </p:txBody>
      </p:sp>
      <p:sp>
        <p:nvSpPr>
          <p:cNvPr id="5" name="Footer Placeholder 4"/>
          <p:cNvSpPr>
            <a:spLocks noGrp="1"/>
          </p:cNvSpPr>
          <p:nvPr>
            <p:ph type="ftr" sz="quarter" idx="11"/>
          </p:nvPr>
        </p:nvSpPr>
        <p:spPr/>
        <p:txBody>
          <a:bodyPr/>
          <a:lstStyle/>
          <a:p>
            <a:endParaRPr lang="it-IT"/>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44788564-9079-4E77-B881-FCC4129B0E1B}" type="slidenum">
              <a:rPr lang="it-IT" smtClean="0"/>
              <a:t>‹N›</a:t>
            </a:fld>
            <a:endParaRPr lang="it-IT"/>
          </a:p>
        </p:txBody>
      </p:sp>
    </p:spTree>
    <p:extLst>
      <p:ext uri="{BB962C8B-B14F-4D97-AF65-F5344CB8AC3E}">
        <p14:creationId xmlns:p14="http://schemas.microsoft.com/office/powerpoint/2010/main" val="20835434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it-IT"/>
              <a:t>Fare clic per modificare lo stile del titolo dello schema</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Modifica gli stili del testo dello schema</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Modifica gli stili del testo dello schema</a:t>
            </a:r>
          </a:p>
        </p:txBody>
      </p:sp>
      <p:sp>
        <p:nvSpPr>
          <p:cNvPr id="4" name="Date Placeholder 3"/>
          <p:cNvSpPr>
            <a:spLocks noGrp="1"/>
          </p:cNvSpPr>
          <p:nvPr>
            <p:ph type="dt" sz="half" idx="10"/>
          </p:nvPr>
        </p:nvSpPr>
        <p:spPr/>
        <p:txBody>
          <a:bodyPr/>
          <a:lstStyle/>
          <a:p>
            <a:fld id="{BFE45F2C-C0FC-4CEC-98EE-322E615D512F}" type="datetimeFigureOut">
              <a:rPr lang="it-IT" smtClean="0"/>
              <a:t>13/01/2021</a:t>
            </a:fld>
            <a:endParaRPr lang="it-IT"/>
          </a:p>
        </p:txBody>
      </p:sp>
      <p:sp>
        <p:nvSpPr>
          <p:cNvPr id="5" name="Footer Placeholder 4"/>
          <p:cNvSpPr>
            <a:spLocks noGrp="1"/>
          </p:cNvSpPr>
          <p:nvPr>
            <p:ph type="ftr" sz="quarter" idx="11"/>
          </p:nvPr>
        </p:nvSpPr>
        <p:spPr/>
        <p:txBody>
          <a:bodyPr/>
          <a:lstStyle/>
          <a:p>
            <a:endParaRPr lang="it-IT"/>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44788564-9079-4E77-B881-FCC4129B0E1B}" type="slidenum">
              <a:rPr lang="it-IT" smtClean="0"/>
              <a:t>‹N›</a:t>
            </a:fld>
            <a:endParaRPr lang="it-IT"/>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5976196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it-IT"/>
              <a:t>Fare clic per modificare lo stile del titolo dello schema</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it-IT"/>
              <a:t>Modifica gli stili del testo dello schema</a:t>
            </a:r>
          </a:p>
        </p:txBody>
      </p:sp>
      <p:sp>
        <p:nvSpPr>
          <p:cNvPr id="5" name="Date Placeholder 4"/>
          <p:cNvSpPr>
            <a:spLocks noGrp="1"/>
          </p:cNvSpPr>
          <p:nvPr>
            <p:ph type="dt" sz="half" idx="10"/>
          </p:nvPr>
        </p:nvSpPr>
        <p:spPr/>
        <p:txBody>
          <a:bodyPr/>
          <a:lstStyle/>
          <a:p>
            <a:fld id="{BFE45F2C-C0FC-4CEC-98EE-322E615D512F}" type="datetimeFigureOut">
              <a:rPr lang="it-IT" smtClean="0"/>
              <a:t>13/01/2021</a:t>
            </a:fld>
            <a:endParaRPr lang="it-IT"/>
          </a:p>
        </p:txBody>
      </p:sp>
      <p:sp>
        <p:nvSpPr>
          <p:cNvPr id="6" name="Footer Placeholder 5"/>
          <p:cNvSpPr>
            <a:spLocks noGrp="1"/>
          </p:cNvSpPr>
          <p:nvPr>
            <p:ph type="ftr" sz="quarter" idx="11"/>
          </p:nvPr>
        </p:nvSpPr>
        <p:spPr/>
        <p:txBody>
          <a:bodyPr/>
          <a:lstStyle/>
          <a:p>
            <a:endParaRPr lang="it-IT"/>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44788564-9079-4E77-B881-FCC4129B0E1B}" type="slidenum">
              <a:rPr lang="it-IT" smtClean="0"/>
              <a:t>‹N›</a:t>
            </a:fld>
            <a:endParaRPr lang="it-IT"/>
          </a:p>
        </p:txBody>
      </p:sp>
    </p:spTree>
    <p:extLst>
      <p:ext uri="{BB962C8B-B14F-4D97-AF65-F5344CB8AC3E}">
        <p14:creationId xmlns:p14="http://schemas.microsoft.com/office/powerpoint/2010/main" val="1717645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cheda nome citazione">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it-IT"/>
              <a:t>Fare clic per modificare lo stile del titolo dello schema</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Modifica gli stili del testo dello schema</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it-IT"/>
              <a:t>Modifica gli stili del testo dello schema</a:t>
            </a:r>
          </a:p>
        </p:txBody>
      </p:sp>
      <p:sp>
        <p:nvSpPr>
          <p:cNvPr id="5" name="Date Placeholder 4"/>
          <p:cNvSpPr>
            <a:spLocks noGrp="1"/>
          </p:cNvSpPr>
          <p:nvPr>
            <p:ph type="dt" sz="half" idx="10"/>
          </p:nvPr>
        </p:nvSpPr>
        <p:spPr/>
        <p:txBody>
          <a:bodyPr/>
          <a:lstStyle/>
          <a:p>
            <a:fld id="{BFE45F2C-C0FC-4CEC-98EE-322E615D512F}" type="datetimeFigureOut">
              <a:rPr lang="it-IT" smtClean="0"/>
              <a:t>13/01/2021</a:t>
            </a:fld>
            <a:endParaRPr lang="it-IT"/>
          </a:p>
        </p:txBody>
      </p:sp>
      <p:sp>
        <p:nvSpPr>
          <p:cNvPr id="6" name="Footer Placeholder 5"/>
          <p:cNvSpPr>
            <a:spLocks noGrp="1"/>
          </p:cNvSpPr>
          <p:nvPr>
            <p:ph type="ftr" sz="quarter" idx="11"/>
          </p:nvPr>
        </p:nvSpPr>
        <p:spPr/>
        <p:txBody>
          <a:bodyPr/>
          <a:lstStyle/>
          <a:p>
            <a:endParaRPr lang="it-IT"/>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44788564-9079-4E77-B881-FCC4129B0E1B}" type="slidenum">
              <a:rPr lang="it-IT" smtClean="0"/>
              <a:t>‹N›</a:t>
            </a:fld>
            <a:endParaRPr lang="it-IT"/>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2520300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o o falso">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it-IT"/>
              <a:t>Fare clic per modificare lo stile del titolo dello schema</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Modifica gli stili del testo dello schema</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it-IT"/>
              <a:t>Modifica gli stili del testo dello schema</a:t>
            </a:r>
          </a:p>
        </p:txBody>
      </p:sp>
      <p:sp>
        <p:nvSpPr>
          <p:cNvPr id="5" name="Date Placeholder 4"/>
          <p:cNvSpPr>
            <a:spLocks noGrp="1"/>
          </p:cNvSpPr>
          <p:nvPr>
            <p:ph type="dt" sz="half" idx="10"/>
          </p:nvPr>
        </p:nvSpPr>
        <p:spPr/>
        <p:txBody>
          <a:bodyPr/>
          <a:lstStyle/>
          <a:p>
            <a:fld id="{BFE45F2C-C0FC-4CEC-98EE-322E615D512F}" type="datetimeFigureOut">
              <a:rPr lang="it-IT" smtClean="0"/>
              <a:t>13/01/2021</a:t>
            </a:fld>
            <a:endParaRPr lang="it-IT"/>
          </a:p>
        </p:txBody>
      </p:sp>
      <p:sp>
        <p:nvSpPr>
          <p:cNvPr id="6" name="Footer Placeholder 5"/>
          <p:cNvSpPr>
            <a:spLocks noGrp="1"/>
          </p:cNvSpPr>
          <p:nvPr>
            <p:ph type="ftr" sz="quarter" idx="11"/>
          </p:nvPr>
        </p:nvSpPr>
        <p:spPr/>
        <p:txBody>
          <a:bodyPr/>
          <a:lstStyle/>
          <a:p>
            <a:endParaRPr lang="it-IT"/>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44788564-9079-4E77-B881-FCC4129B0E1B}" type="slidenum">
              <a:rPr lang="it-IT" smtClean="0"/>
              <a:t>‹N›</a:t>
            </a:fld>
            <a:endParaRPr lang="it-IT"/>
          </a:p>
        </p:txBody>
      </p:sp>
    </p:spTree>
    <p:extLst>
      <p:ext uri="{BB962C8B-B14F-4D97-AF65-F5344CB8AC3E}">
        <p14:creationId xmlns:p14="http://schemas.microsoft.com/office/powerpoint/2010/main" val="27336011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ncho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BFE45F2C-C0FC-4CEC-98EE-322E615D512F}" type="datetimeFigureOut">
              <a:rPr lang="it-IT" smtClean="0"/>
              <a:t>13/01/2021</a:t>
            </a:fld>
            <a:endParaRPr lang="it-IT"/>
          </a:p>
        </p:txBody>
      </p:sp>
      <p:sp>
        <p:nvSpPr>
          <p:cNvPr id="5" name="Footer Placeholder 4"/>
          <p:cNvSpPr>
            <a:spLocks noGrp="1"/>
          </p:cNvSpPr>
          <p:nvPr>
            <p:ph type="ftr" sz="quarter" idx="11"/>
          </p:nvPr>
        </p:nvSpPr>
        <p:spPr/>
        <p:txBody>
          <a:bodyPr/>
          <a:lstStyle/>
          <a:p>
            <a:endParaRPr lang="it-IT"/>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44788564-9079-4E77-B881-FCC4129B0E1B}" type="slidenum">
              <a:rPr lang="it-IT" smtClean="0"/>
              <a:t>‹N›</a:t>
            </a:fld>
            <a:endParaRPr lang="it-IT"/>
          </a:p>
        </p:txBody>
      </p:sp>
    </p:spTree>
    <p:extLst>
      <p:ext uri="{BB962C8B-B14F-4D97-AF65-F5344CB8AC3E}">
        <p14:creationId xmlns:p14="http://schemas.microsoft.com/office/powerpoint/2010/main" val="36482907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BFE45F2C-C0FC-4CEC-98EE-322E615D512F}" type="datetimeFigureOut">
              <a:rPr lang="it-IT" smtClean="0"/>
              <a:t>13/01/2021</a:t>
            </a:fld>
            <a:endParaRPr lang="it-IT"/>
          </a:p>
        </p:txBody>
      </p:sp>
      <p:sp>
        <p:nvSpPr>
          <p:cNvPr id="5" name="Footer Placeholder 4"/>
          <p:cNvSpPr>
            <a:spLocks noGrp="1"/>
          </p:cNvSpPr>
          <p:nvPr>
            <p:ph type="ftr" sz="quarter" idx="11"/>
          </p:nvPr>
        </p:nvSpPr>
        <p:spPr/>
        <p:txBody>
          <a:bodyPr/>
          <a:lstStyle/>
          <a:p>
            <a:endParaRPr lang="it-IT"/>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44788564-9079-4E77-B881-FCC4129B0E1B}" type="slidenum">
              <a:rPr lang="it-IT" smtClean="0"/>
              <a:t>‹N›</a:t>
            </a:fld>
            <a:endParaRPr lang="it-IT"/>
          </a:p>
        </p:txBody>
      </p:sp>
    </p:spTree>
    <p:extLst>
      <p:ext uri="{BB962C8B-B14F-4D97-AF65-F5344CB8AC3E}">
        <p14:creationId xmlns:p14="http://schemas.microsoft.com/office/powerpoint/2010/main" val="36427615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it-IT"/>
              <a:t>Fare clic per modificare lo stile del titolo dello schema</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BFE45F2C-C0FC-4CEC-98EE-322E615D512F}" type="datetimeFigureOut">
              <a:rPr lang="it-IT" smtClean="0"/>
              <a:t>13/01/2021</a:t>
            </a:fld>
            <a:endParaRPr lang="it-IT"/>
          </a:p>
        </p:txBody>
      </p:sp>
      <p:sp>
        <p:nvSpPr>
          <p:cNvPr id="5" name="Footer Placeholder 4"/>
          <p:cNvSpPr>
            <a:spLocks noGrp="1"/>
          </p:cNvSpPr>
          <p:nvPr>
            <p:ph type="ftr" sz="quarter" idx="11"/>
          </p:nvPr>
        </p:nvSpPr>
        <p:spPr/>
        <p:txBody>
          <a:bodyPr/>
          <a:lstStyle/>
          <a:p>
            <a:endParaRPr lang="it-IT"/>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44788564-9079-4E77-B881-FCC4129B0E1B}" type="slidenum">
              <a:rPr lang="it-IT" smtClean="0"/>
              <a:t>‹N›</a:t>
            </a:fld>
            <a:endParaRPr lang="it-IT"/>
          </a:p>
        </p:txBody>
      </p:sp>
    </p:spTree>
    <p:extLst>
      <p:ext uri="{BB962C8B-B14F-4D97-AF65-F5344CB8AC3E}">
        <p14:creationId xmlns:p14="http://schemas.microsoft.com/office/powerpoint/2010/main" val="20469145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Modifica gli stili del testo dello schema</a:t>
            </a:r>
          </a:p>
        </p:txBody>
      </p:sp>
      <p:sp>
        <p:nvSpPr>
          <p:cNvPr id="4" name="Date Placeholder 3"/>
          <p:cNvSpPr>
            <a:spLocks noGrp="1"/>
          </p:cNvSpPr>
          <p:nvPr>
            <p:ph type="dt" sz="half" idx="10"/>
          </p:nvPr>
        </p:nvSpPr>
        <p:spPr/>
        <p:txBody>
          <a:bodyPr/>
          <a:lstStyle/>
          <a:p>
            <a:fld id="{BFE45F2C-C0FC-4CEC-98EE-322E615D512F}" type="datetimeFigureOut">
              <a:rPr lang="it-IT" smtClean="0"/>
              <a:t>13/01/2021</a:t>
            </a:fld>
            <a:endParaRPr lang="it-IT"/>
          </a:p>
        </p:txBody>
      </p:sp>
      <p:sp>
        <p:nvSpPr>
          <p:cNvPr id="5" name="Footer Placeholder 4"/>
          <p:cNvSpPr>
            <a:spLocks noGrp="1"/>
          </p:cNvSpPr>
          <p:nvPr>
            <p:ph type="ftr" sz="quarter" idx="11"/>
          </p:nvPr>
        </p:nvSpPr>
        <p:spPr/>
        <p:txBody>
          <a:bodyPr/>
          <a:lstStyle/>
          <a:p>
            <a:endParaRPr lang="it-IT"/>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44788564-9079-4E77-B881-FCC4129B0E1B}" type="slidenum">
              <a:rPr lang="it-IT" smtClean="0"/>
              <a:t>‹N›</a:t>
            </a:fld>
            <a:endParaRPr lang="it-IT"/>
          </a:p>
        </p:txBody>
      </p:sp>
    </p:spTree>
    <p:extLst>
      <p:ext uri="{BB962C8B-B14F-4D97-AF65-F5344CB8AC3E}">
        <p14:creationId xmlns:p14="http://schemas.microsoft.com/office/powerpoint/2010/main" val="12925200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BFE45F2C-C0FC-4CEC-98EE-322E615D512F}" type="datetimeFigureOut">
              <a:rPr lang="it-IT" smtClean="0"/>
              <a:t>13/01/2021</a:t>
            </a:fld>
            <a:endParaRPr lang="it-IT"/>
          </a:p>
        </p:txBody>
      </p:sp>
      <p:sp>
        <p:nvSpPr>
          <p:cNvPr id="6" name="Footer Placeholder 5"/>
          <p:cNvSpPr>
            <a:spLocks noGrp="1"/>
          </p:cNvSpPr>
          <p:nvPr>
            <p:ph type="ftr" sz="quarter" idx="11"/>
          </p:nvPr>
        </p:nvSpPr>
        <p:spPr/>
        <p:txBody>
          <a:bodyPr/>
          <a:lstStyle/>
          <a:p>
            <a:endParaRPr lang="it-IT"/>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44788564-9079-4E77-B881-FCC4129B0E1B}" type="slidenum">
              <a:rPr lang="it-IT" smtClean="0"/>
              <a:t>‹N›</a:t>
            </a:fld>
            <a:endParaRPr lang="it-IT"/>
          </a:p>
        </p:txBody>
      </p:sp>
    </p:spTree>
    <p:extLst>
      <p:ext uri="{BB962C8B-B14F-4D97-AF65-F5344CB8AC3E}">
        <p14:creationId xmlns:p14="http://schemas.microsoft.com/office/powerpoint/2010/main" val="38279845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BFE45F2C-C0FC-4CEC-98EE-322E615D512F}" type="datetimeFigureOut">
              <a:rPr lang="it-IT" smtClean="0"/>
              <a:t>13/01/2021</a:t>
            </a:fld>
            <a:endParaRPr lang="it-IT"/>
          </a:p>
        </p:txBody>
      </p:sp>
      <p:sp>
        <p:nvSpPr>
          <p:cNvPr id="8" name="Footer Placeholder 7"/>
          <p:cNvSpPr>
            <a:spLocks noGrp="1"/>
          </p:cNvSpPr>
          <p:nvPr>
            <p:ph type="ftr" sz="quarter" idx="11"/>
          </p:nvPr>
        </p:nvSpPr>
        <p:spPr/>
        <p:txBody>
          <a:bodyPr/>
          <a:lstStyle/>
          <a:p>
            <a:endParaRPr lang="it-IT"/>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44788564-9079-4E77-B881-FCC4129B0E1B}" type="slidenum">
              <a:rPr lang="it-IT" smtClean="0"/>
              <a:t>‹N›</a:t>
            </a:fld>
            <a:endParaRPr lang="it-IT"/>
          </a:p>
        </p:txBody>
      </p:sp>
    </p:spTree>
    <p:extLst>
      <p:ext uri="{BB962C8B-B14F-4D97-AF65-F5344CB8AC3E}">
        <p14:creationId xmlns:p14="http://schemas.microsoft.com/office/powerpoint/2010/main" val="32254742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BFE45F2C-C0FC-4CEC-98EE-322E615D512F}" type="datetimeFigureOut">
              <a:rPr lang="it-IT" smtClean="0"/>
              <a:t>13/01/2021</a:t>
            </a:fld>
            <a:endParaRPr lang="it-IT"/>
          </a:p>
        </p:txBody>
      </p:sp>
      <p:sp>
        <p:nvSpPr>
          <p:cNvPr id="4" name="Footer Placeholder 3"/>
          <p:cNvSpPr>
            <a:spLocks noGrp="1"/>
          </p:cNvSpPr>
          <p:nvPr>
            <p:ph type="ftr" sz="quarter" idx="11"/>
          </p:nvPr>
        </p:nvSpPr>
        <p:spPr/>
        <p:txBody>
          <a:bodyPr/>
          <a:lstStyle/>
          <a:p>
            <a:endParaRPr lang="it-IT"/>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44788564-9079-4E77-B881-FCC4129B0E1B}" type="slidenum">
              <a:rPr lang="it-IT" smtClean="0"/>
              <a:t>‹N›</a:t>
            </a:fld>
            <a:endParaRPr lang="it-IT"/>
          </a:p>
        </p:txBody>
      </p:sp>
    </p:spTree>
    <p:extLst>
      <p:ext uri="{BB962C8B-B14F-4D97-AF65-F5344CB8AC3E}">
        <p14:creationId xmlns:p14="http://schemas.microsoft.com/office/powerpoint/2010/main" val="33495729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E45F2C-C0FC-4CEC-98EE-322E615D512F}" type="datetimeFigureOut">
              <a:rPr lang="it-IT" smtClean="0"/>
              <a:t>13/01/2021</a:t>
            </a:fld>
            <a:endParaRPr lang="it-IT"/>
          </a:p>
        </p:txBody>
      </p:sp>
      <p:sp>
        <p:nvSpPr>
          <p:cNvPr id="3" name="Footer Placeholder 2"/>
          <p:cNvSpPr>
            <a:spLocks noGrp="1"/>
          </p:cNvSpPr>
          <p:nvPr>
            <p:ph type="ftr" sz="quarter" idx="11"/>
          </p:nvPr>
        </p:nvSpPr>
        <p:spPr/>
        <p:txBody>
          <a:bodyPr/>
          <a:lstStyle/>
          <a:p>
            <a:endParaRPr lang="it-IT"/>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44788564-9079-4E77-B881-FCC4129B0E1B}" type="slidenum">
              <a:rPr lang="it-IT" smtClean="0"/>
              <a:t>‹N›</a:t>
            </a:fld>
            <a:endParaRPr lang="it-IT"/>
          </a:p>
        </p:txBody>
      </p:sp>
    </p:spTree>
    <p:extLst>
      <p:ext uri="{BB962C8B-B14F-4D97-AF65-F5344CB8AC3E}">
        <p14:creationId xmlns:p14="http://schemas.microsoft.com/office/powerpoint/2010/main" val="36916591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it-IT"/>
              <a:t>Fare clic per modificare lo stile del titolo dello schema</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5" name="Date Placeholder 4"/>
          <p:cNvSpPr>
            <a:spLocks noGrp="1"/>
          </p:cNvSpPr>
          <p:nvPr>
            <p:ph type="dt" sz="half" idx="10"/>
          </p:nvPr>
        </p:nvSpPr>
        <p:spPr/>
        <p:txBody>
          <a:bodyPr/>
          <a:lstStyle/>
          <a:p>
            <a:fld id="{BFE45F2C-C0FC-4CEC-98EE-322E615D512F}" type="datetimeFigureOut">
              <a:rPr lang="it-IT" smtClean="0"/>
              <a:t>13/01/2021</a:t>
            </a:fld>
            <a:endParaRPr lang="it-IT"/>
          </a:p>
        </p:txBody>
      </p:sp>
      <p:sp>
        <p:nvSpPr>
          <p:cNvPr id="6" name="Footer Placeholder 5"/>
          <p:cNvSpPr>
            <a:spLocks noGrp="1"/>
          </p:cNvSpPr>
          <p:nvPr>
            <p:ph type="ftr" sz="quarter" idx="11"/>
          </p:nvPr>
        </p:nvSpPr>
        <p:spPr/>
        <p:txBody>
          <a:bodyPr/>
          <a:lstStyle/>
          <a:p>
            <a:endParaRPr lang="it-IT"/>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44788564-9079-4E77-B881-FCC4129B0E1B}" type="slidenum">
              <a:rPr lang="it-IT" smtClean="0"/>
              <a:t>‹N›</a:t>
            </a:fld>
            <a:endParaRPr lang="it-IT"/>
          </a:p>
        </p:txBody>
      </p:sp>
    </p:spTree>
    <p:extLst>
      <p:ext uri="{BB962C8B-B14F-4D97-AF65-F5344CB8AC3E}">
        <p14:creationId xmlns:p14="http://schemas.microsoft.com/office/powerpoint/2010/main" val="27892207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5" name="Date Placeholder 4"/>
          <p:cNvSpPr>
            <a:spLocks noGrp="1"/>
          </p:cNvSpPr>
          <p:nvPr>
            <p:ph type="dt" sz="half" idx="10"/>
          </p:nvPr>
        </p:nvSpPr>
        <p:spPr/>
        <p:txBody>
          <a:bodyPr/>
          <a:lstStyle/>
          <a:p>
            <a:fld id="{BFE45F2C-C0FC-4CEC-98EE-322E615D512F}" type="datetimeFigureOut">
              <a:rPr lang="it-IT" smtClean="0"/>
              <a:t>13/01/2021</a:t>
            </a:fld>
            <a:endParaRPr lang="it-IT"/>
          </a:p>
        </p:txBody>
      </p:sp>
      <p:sp>
        <p:nvSpPr>
          <p:cNvPr id="6" name="Footer Placeholder 5"/>
          <p:cNvSpPr>
            <a:spLocks noGrp="1"/>
          </p:cNvSpPr>
          <p:nvPr>
            <p:ph type="ftr" sz="quarter" idx="11"/>
          </p:nvPr>
        </p:nvSpPr>
        <p:spPr/>
        <p:txBody>
          <a:bodyPr/>
          <a:lstStyle/>
          <a:p>
            <a:endParaRPr lang="it-IT"/>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44788564-9079-4E77-B881-FCC4129B0E1B}" type="slidenum">
              <a:rPr lang="it-IT" smtClean="0"/>
              <a:t>‹N›</a:t>
            </a:fld>
            <a:endParaRPr lang="it-IT"/>
          </a:p>
        </p:txBody>
      </p:sp>
    </p:spTree>
    <p:extLst>
      <p:ext uri="{BB962C8B-B14F-4D97-AF65-F5344CB8AC3E}">
        <p14:creationId xmlns:p14="http://schemas.microsoft.com/office/powerpoint/2010/main" val="11194053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6">
                <a:lumMod val="0"/>
                <a:lumOff val="100000"/>
              </a:schemeClr>
            </a:gs>
            <a:gs pos="35000">
              <a:schemeClr val="accent6">
                <a:lumMod val="0"/>
                <a:lumOff val="100000"/>
              </a:schemeClr>
            </a:gs>
            <a:gs pos="100000">
              <a:schemeClr val="accent6">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FE45F2C-C0FC-4CEC-98EE-322E615D512F}" type="datetimeFigureOut">
              <a:rPr lang="it-IT" smtClean="0"/>
              <a:t>13/01/2021</a:t>
            </a:fld>
            <a:endParaRPr lang="it-IT"/>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it-IT"/>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44788564-9079-4E77-B881-FCC4129B0E1B}" type="slidenum">
              <a:rPr lang="it-IT" smtClean="0"/>
              <a:t>‹N›</a:t>
            </a:fld>
            <a:endParaRPr lang="it-IT"/>
          </a:p>
        </p:txBody>
      </p:sp>
    </p:spTree>
    <p:extLst>
      <p:ext uri="{BB962C8B-B14F-4D97-AF65-F5344CB8AC3E}">
        <p14:creationId xmlns:p14="http://schemas.microsoft.com/office/powerpoint/2010/main" val="1251025817"/>
      </p:ext>
    </p:extLst>
  </p:cSld>
  <p:clrMap bg1="lt1" tx1="dk1" bg2="lt2" tx2="dk2" accent1="accent1" accent2="accent2" accent3="accent3" accent4="accent4" accent5="accent5" accent6="accent6" hlink="hlink" folHlink="folHlink"/>
  <p:sldLayoutIdLst>
    <p:sldLayoutId id="2147483891" r:id="rId1"/>
    <p:sldLayoutId id="2147483892" r:id="rId2"/>
    <p:sldLayoutId id="2147483893" r:id="rId3"/>
    <p:sldLayoutId id="2147483894" r:id="rId4"/>
    <p:sldLayoutId id="2147483895" r:id="rId5"/>
    <p:sldLayoutId id="2147483896" r:id="rId6"/>
    <p:sldLayoutId id="2147483897" r:id="rId7"/>
    <p:sldLayoutId id="2147483898" r:id="rId8"/>
    <p:sldLayoutId id="2147483899" r:id="rId9"/>
    <p:sldLayoutId id="2147483900" r:id="rId10"/>
    <p:sldLayoutId id="2147483901" r:id="rId11"/>
    <p:sldLayoutId id="2147483902" r:id="rId12"/>
    <p:sldLayoutId id="2147483903" r:id="rId13"/>
    <p:sldLayoutId id="2147483904" r:id="rId14"/>
    <p:sldLayoutId id="2147483905" r:id="rId15"/>
    <p:sldLayoutId id="2147483906"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 Id="rId5" Type="http://schemas.openxmlformats.org/officeDocument/2006/relationships/image" Target="../media/image24.jpeg"/><Relationship Id="rId4" Type="http://schemas.openxmlformats.org/officeDocument/2006/relationships/image" Target="../media/image23.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0"/>
                <a:lumOff val="100000"/>
              </a:schemeClr>
            </a:gs>
            <a:gs pos="35000">
              <a:schemeClr val="accent2">
                <a:lumMod val="0"/>
                <a:lumOff val="100000"/>
              </a:schemeClr>
            </a:gs>
            <a:gs pos="100000">
              <a:schemeClr val="accent2">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FB9E718-7864-4D35-A4E0-1B3B014BCB36}"/>
              </a:ext>
            </a:extLst>
          </p:cNvPr>
          <p:cNvSpPr>
            <a:spLocks noGrp="1"/>
          </p:cNvSpPr>
          <p:nvPr>
            <p:ph type="ctrTitle"/>
          </p:nvPr>
        </p:nvSpPr>
        <p:spPr>
          <a:xfrm>
            <a:off x="1391265" y="1445342"/>
            <a:ext cx="9144000" cy="1368167"/>
          </a:xfrm>
          <a:solidFill>
            <a:srgbClr val="92D050"/>
          </a:solidFill>
        </p:spPr>
        <p:txBody>
          <a:bodyPr>
            <a:normAutofit/>
          </a:bodyPr>
          <a:lstStyle/>
          <a:p>
            <a:pPr algn="ctr"/>
            <a:r>
              <a:rPr lang="it-IT" dirty="0">
                <a:solidFill>
                  <a:srgbClr val="0070C0"/>
                </a:solidFill>
                <a:latin typeface="Bodoni MT Black" panose="02070A03080606020203" pitchFamily="18" charset="0"/>
              </a:rPr>
              <a:t>LA LIGURIA</a:t>
            </a:r>
          </a:p>
        </p:txBody>
      </p:sp>
      <p:sp>
        <p:nvSpPr>
          <p:cNvPr id="3" name="Sottotitolo 2">
            <a:extLst>
              <a:ext uri="{FF2B5EF4-FFF2-40B4-BE49-F238E27FC236}">
                <a16:creationId xmlns:a16="http://schemas.microsoft.com/office/drawing/2014/main" id="{415B2DD2-70D7-41C0-ADE4-80BF32706A4C}"/>
              </a:ext>
            </a:extLst>
          </p:cNvPr>
          <p:cNvSpPr>
            <a:spLocks noGrp="1"/>
          </p:cNvSpPr>
          <p:nvPr>
            <p:ph type="subTitle" idx="1"/>
          </p:nvPr>
        </p:nvSpPr>
        <p:spPr>
          <a:xfrm>
            <a:off x="1524000" y="3758285"/>
            <a:ext cx="9144000" cy="1977352"/>
          </a:xfrm>
          <a:solidFill>
            <a:schemeClr val="accent6">
              <a:lumMod val="60000"/>
              <a:lumOff val="40000"/>
            </a:schemeClr>
          </a:solidFill>
        </p:spPr>
        <p:txBody>
          <a:bodyPr>
            <a:normAutofit lnSpcReduction="10000"/>
          </a:bodyPr>
          <a:lstStyle/>
          <a:p>
            <a:endParaRPr lang="it-IT" sz="2800" b="1" dirty="0">
              <a:solidFill>
                <a:srgbClr val="0070C0"/>
              </a:solidFill>
              <a:latin typeface="Book Antiqua" panose="02040602050305030304" pitchFamily="18" charset="0"/>
            </a:endParaRPr>
          </a:p>
          <a:p>
            <a:r>
              <a:rPr lang="it-IT" sz="2800" b="1" dirty="0">
                <a:solidFill>
                  <a:srgbClr val="0070C0"/>
                </a:solidFill>
                <a:latin typeface="Book Antiqua" panose="02040602050305030304" pitchFamily="18" charset="0"/>
              </a:rPr>
              <a:t>CLASSE 5 B</a:t>
            </a:r>
          </a:p>
          <a:p>
            <a:endParaRPr lang="it-IT" sz="2400" b="1" dirty="0">
              <a:solidFill>
                <a:srgbClr val="0070C0"/>
              </a:solidFill>
              <a:latin typeface="Book Antiqua" panose="02040602050305030304" pitchFamily="18" charset="0"/>
            </a:endParaRPr>
          </a:p>
          <a:p>
            <a:r>
              <a:rPr lang="it-IT" sz="2800" b="1" i="1" dirty="0">
                <a:solidFill>
                  <a:srgbClr val="0070C0"/>
                </a:solidFill>
                <a:latin typeface="Book Antiqua" panose="02040602050305030304" pitchFamily="18" charset="0"/>
              </a:rPr>
              <a:t>ANNO SCOLASTICO 2020-2021</a:t>
            </a:r>
          </a:p>
        </p:txBody>
      </p:sp>
    </p:spTree>
    <p:extLst>
      <p:ext uri="{BB962C8B-B14F-4D97-AF65-F5344CB8AC3E}">
        <p14:creationId xmlns:p14="http://schemas.microsoft.com/office/powerpoint/2010/main" val="32173477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Segnaposto contenuto 6">
            <a:extLst>
              <a:ext uri="{FF2B5EF4-FFF2-40B4-BE49-F238E27FC236}">
                <a16:creationId xmlns:a16="http://schemas.microsoft.com/office/drawing/2014/main" id="{4250318E-1B55-4004-B7A0-5DC5D1AD9B24}"/>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3055557" y="1056640"/>
            <a:ext cx="6951554" cy="4199509"/>
          </a:xfrm>
        </p:spPr>
      </p:pic>
    </p:spTree>
    <p:extLst>
      <p:ext uri="{BB962C8B-B14F-4D97-AF65-F5344CB8AC3E}">
        <p14:creationId xmlns:p14="http://schemas.microsoft.com/office/powerpoint/2010/main" val="28669037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contenuto 3">
            <a:extLst>
              <a:ext uri="{FF2B5EF4-FFF2-40B4-BE49-F238E27FC236}">
                <a16:creationId xmlns:a16="http://schemas.microsoft.com/office/drawing/2014/main" id="{BE01C9E6-316B-427F-AF60-865D87E93015}"/>
              </a:ext>
            </a:extLst>
          </p:cNvPr>
          <p:cNvSpPr>
            <a:spLocks noGrp="1"/>
          </p:cNvSpPr>
          <p:nvPr>
            <p:ph sz="half" idx="2"/>
          </p:nvPr>
        </p:nvSpPr>
        <p:spPr>
          <a:xfrm>
            <a:off x="2589212" y="426720"/>
            <a:ext cx="7970633" cy="5862320"/>
          </a:xfrm>
        </p:spPr>
        <p:txBody>
          <a:bodyPr>
            <a:normAutofit/>
          </a:bodyPr>
          <a:lstStyle/>
          <a:p>
            <a:endParaRPr lang="it-IT" sz="1800" dirty="0">
              <a:effectLst/>
              <a:latin typeface="Book Antiqua" panose="02040602050305030304" pitchFamily="18" charset="0"/>
              <a:ea typeface="Calibri" panose="020F0502020204030204" pitchFamily="34" charset="0"/>
              <a:cs typeface="Times New Roman" panose="02020603050405020304" pitchFamily="18" charset="0"/>
            </a:endParaRPr>
          </a:p>
          <a:p>
            <a:endParaRPr lang="it-IT" dirty="0">
              <a:latin typeface="Book Antiqua" panose="02040602050305030304" pitchFamily="18" charset="0"/>
              <a:ea typeface="Calibri" panose="020F0502020204030204" pitchFamily="34" charset="0"/>
              <a:cs typeface="Times New Roman" panose="02020603050405020304" pitchFamily="18" charset="0"/>
            </a:endParaRPr>
          </a:p>
          <a:p>
            <a:pPr marL="0" indent="0" algn="just">
              <a:lnSpc>
                <a:spcPct val="107000"/>
              </a:lnSpc>
              <a:spcAft>
                <a:spcPts val="800"/>
              </a:spcAft>
              <a:buNone/>
              <a:tabLst>
                <a:tab pos="590550" algn="l"/>
              </a:tabLst>
            </a:pPr>
            <a:r>
              <a:rPr lang="it-IT" sz="1800" b="1" dirty="0">
                <a:solidFill>
                  <a:srgbClr val="FF0000"/>
                </a:solidFill>
                <a:effectLst/>
                <a:latin typeface="Bodoni MT Black" panose="02070A03080606020203" pitchFamily="18" charset="0"/>
                <a:ea typeface="Calibri" panose="020F0502020204030204" pitchFamily="34" charset="0"/>
                <a:cs typeface="Times New Roman" panose="02020603050405020304" pitchFamily="18" charset="0"/>
              </a:rPr>
              <a:t>LE CITTA’</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07000"/>
              </a:lnSpc>
              <a:spcAft>
                <a:spcPts val="800"/>
              </a:spcAft>
              <a:buNone/>
              <a:tabLst>
                <a:tab pos="590550" algn="l"/>
              </a:tabLst>
            </a:pPr>
            <a:r>
              <a:rPr lang="it-IT" sz="1800" b="1" dirty="0">
                <a:solidFill>
                  <a:srgbClr val="FF0000"/>
                </a:solidFill>
                <a:effectLst/>
                <a:latin typeface="Bodoni MT Black" panose="02070A03080606020203" pitchFamily="18" charset="0"/>
                <a:ea typeface="Calibri" panose="020F0502020204030204" pitchFamily="34" charset="0"/>
                <a:cs typeface="Times New Roman" panose="02020603050405020304" pitchFamily="18" charset="0"/>
              </a:rPr>
              <a:t>Genova</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tabLst>
                <a:tab pos="590550" algn="l"/>
              </a:tabLst>
            </a:pPr>
            <a:r>
              <a:rPr lang="it-IT" sz="1800" dirty="0">
                <a:effectLst/>
                <a:latin typeface="Book Antiqua" panose="02040602050305030304" pitchFamily="18" charset="0"/>
                <a:ea typeface="Calibri" panose="020F0502020204030204" pitchFamily="34" charset="0"/>
                <a:cs typeface="Times New Roman" panose="02020603050405020304" pitchFamily="18" charset="0"/>
              </a:rPr>
              <a:t>Deriva il suo nome da Janus “porta” in latino. Tale città è infatti la porta che mette in comunicazione con il Mar Mediterraneo le ricche e popolose zone della valle padana e dell’Europa centro-occidentale. A questa favorevolissima posizione Genova deve il suo grandioso sviluppo. L’attività del porto è in continuo aumento e proprio a causa di questa continuamente accresciuta importanza industriale e commerciale Genova si è enormemente ingrandita e continua a espandersi con ritmo vertiginoso.</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it-IT" dirty="0"/>
          </a:p>
        </p:txBody>
      </p:sp>
    </p:spTree>
    <p:extLst>
      <p:ext uri="{BB962C8B-B14F-4D97-AF65-F5344CB8AC3E}">
        <p14:creationId xmlns:p14="http://schemas.microsoft.com/office/powerpoint/2010/main" val="8413739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contenuto 3">
            <a:extLst>
              <a:ext uri="{FF2B5EF4-FFF2-40B4-BE49-F238E27FC236}">
                <a16:creationId xmlns:a16="http://schemas.microsoft.com/office/drawing/2014/main" id="{BE01C9E6-316B-427F-AF60-865D87E93015}"/>
              </a:ext>
            </a:extLst>
          </p:cNvPr>
          <p:cNvSpPr>
            <a:spLocks noGrp="1"/>
          </p:cNvSpPr>
          <p:nvPr>
            <p:ph sz="half" idx="2"/>
          </p:nvPr>
        </p:nvSpPr>
        <p:spPr>
          <a:xfrm>
            <a:off x="2589212" y="426720"/>
            <a:ext cx="7970633" cy="5862320"/>
          </a:xfrm>
        </p:spPr>
        <p:txBody>
          <a:bodyPr>
            <a:normAutofit/>
          </a:bodyPr>
          <a:lstStyle/>
          <a:p>
            <a:endParaRPr lang="it-IT" sz="1800" dirty="0">
              <a:effectLst/>
              <a:latin typeface="Book Antiqua" panose="02040602050305030304" pitchFamily="18" charset="0"/>
              <a:ea typeface="Calibri" panose="020F0502020204030204" pitchFamily="34" charset="0"/>
              <a:cs typeface="Times New Roman" panose="02020603050405020304" pitchFamily="18" charset="0"/>
            </a:endParaRPr>
          </a:p>
          <a:p>
            <a:endParaRPr lang="it-IT" dirty="0">
              <a:latin typeface="Book Antiqua" panose="02040602050305030304" pitchFamily="18" charset="0"/>
              <a:ea typeface="Calibri" panose="020F0502020204030204" pitchFamily="34" charset="0"/>
              <a:cs typeface="Times New Roman" panose="02020603050405020304" pitchFamily="18" charset="0"/>
            </a:endParaRPr>
          </a:p>
          <a:p>
            <a:pPr algn="just">
              <a:lnSpc>
                <a:spcPct val="107000"/>
              </a:lnSpc>
              <a:spcAft>
                <a:spcPts val="800"/>
              </a:spcAft>
              <a:tabLst>
                <a:tab pos="590550" algn="l"/>
              </a:tabLst>
            </a:pPr>
            <a:r>
              <a:rPr lang="it-IT" sz="1800" dirty="0">
                <a:effectLst/>
                <a:latin typeface="Book Antiqua" panose="02040602050305030304" pitchFamily="18" charset="0"/>
                <a:ea typeface="Calibri" panose="020F0502020204030204" pitchFamily="34" charset="0"/>
                <a:cs typeface="Times New Roman" panose="02020603050405020304" pitchFamily="18" charset="0"/>
              </a:rPr>
              <a:t>Il fatto che Genova si industrializzi sempre più, non riesce ad offuscare la sua caratteristica di città fra le più singolari, fra le più interessanti d’Italia. La Genova che si presenta grandiosa, spettacolare a chi la osserva dal mare, con le sue gigantesche gradinate di palazzi che salgono sulle pendici delle colline retrostanti, con le sue piazze immense e scenografiche e i viali eleganti, è per chi le sa scoprire, la Genova delle viuzze strettissime fra case decrepite, delle piazzette segrete, dei portichetti bassi e lunghi.</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it-IT" dirty="0"/>
          </a:p>
        </p:txBody>
      </p:sp>
      <p:pic>
        <p:nvPicPr>
          <p:cNvPr id="3" name="Immagine 2">
            <a:extLst>
              <a:ext uri="{FF2B5EF4-FFF2-40B4-BE49-F238E27FC236}">
                <a16:creationId xmlns:a16="http://schemas.microsoft.com/office/drawing/2014/main" id="{A3635BDC-44BF-4B4A-8CE6-633FC2FA48E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31429" y="3577673"/>
            <a:ext cx="3728852" cy="2476579"/>
          </a:xfrm>
          <a:prstGeom prst="rect">
            <a:avLst/>
          </a:prstGeom>
        </p:spPr>
      </p:pic>
    </p:spTree>
    <p:extLst>
      <p:ext uri="{BB962C8B-B14F-4D97-AF65-F5344CB8AC3E}">
        <p14:creationId xmlns:p14="http://schemas.microsoft.com/office/powerpoint/2010/main" val="4103848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contenuto 3">
            <a:extLst>
              <a:ext uri="{FF2B5EF4-FFF2-40B4-BE49-F238E27FC236}">
                <a16:creationId xmlns:a16="http://schemas.microsoft.com/office/drawing/2014/main" id="{BE01C9E6-316B-427F-AF60-865D87E93015}"/>
              </a:ext>
            </a:extLst>
          </p:cNvPr>
          <p:cNvSpPr>
            <a:spLocks noGrp="1"/>
          </p:cNvSpPr>
          <p:nvPr>
            <p:ph sz="half" idx="2"/>
          </p:nvPr>
        </p:nvSpPr>
        <p:spPr>
          <a:xfrm>
            <a:off x="2589212" y="426720"/>
            <a:ext cx="7970633" cy="5862320"/>
          </a:xfrm>
        </p:spPr>
        <p:txBody>
          <a:bodyPr>
            <a:normAutofit/>
          </a:bodyPr>
          <a:lstStyle/>
          <a:p>
            <a:endParaRPr lang="it-IT" sz="1800" dirty="0">
              <a:effectLst/>
              <a:latin typeface="Book Antiqua" panose="02040602050305030304" pitchFamily="18" charset="0"/>
              <a:ea typeface="Calibri" panose="020F0502020204030204" pitchFamily="34" charset="0"/>
              <a:cs typeface="Times New Roman" panose="02020603050405020304" pitchFamily="18" charset="0"/>
            </a:endParaRPr>
          </a:p>
          <a:p>
            <a:endParaRPr lang="it-IT" dirty="0">
              <a:latin typeface="Book Antiqua" panose="02040602050305030304" pitchFamily="18" charset="0"/>
              <a:ea typeface="Calibri" panose="020F0502020204030204" pitchFamily="34" charset="0"/>
              <a:cs typeface="Times New Roman" panose="02020603050405020304" pitchFamily="18" charset="0"/>
            </a:endParaRPr>
          </a:p>
          <a:p>
            <a:pPr marL="0" indent="0">
              <a:buNone/>
            </a:pPr>
            <a:endParaRPr lang="it-IT" dirty="0"/>
          </a:p>
        </p:txBody>
      </p:sp>
      <p:pic>
        <p:nvPicPr>
          <p:cNvPr id="3" name="Immagine 2">
            <a:extLst>
              <a:ext uri="{FF2B5EF4-FFF2-40B4-BE49-F238E27FC236}">
                <a16:creationId xmlns:a16="http://schemas.microsoft.com/office/drawing/2014/main" id="{409529B3-0270-4600-B715-AB9E751327E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60206" y="1859280"/>
            <a:ext cx="6083942" cy="3474720"/>
          </a:xfrm>
          <a:prstGeom prst="rect">
            <a:avLst/>
          </a:prstGeom>
        </p:spPr>
      </p:pic>
    </p:spTree>
    <p:extLst>
      <p:ext uri="{BB962C8B-B14F-4D97-AF65-F5344CB8AC3E}">
        <p14:creationId xmlns:p14="http://schemas.microsoft.com/office/powerpoint/2010/main" val="40519349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contenuto 3">
            <a:extLst>
              <a:ext uri="{FF2B5EF4-FFF2-40B4-BE49-F238E27FC236}">
                <a16:creationId xmlns:a16="http://schemas.microsoft.com/office/drawing/2014/main" id="{BE01C9E6-316B-427F-AF60-865D87E93015}"/>
              </a:ext>
            </a:extLst>
          </p:cNvPr>
          <p:cNvSpPr>
            <a:spLocks noGrp="1"/>
          </p:cNvSpPr>
          <p:nvPr>
            <p:ph sz="half" idx="2"/>
          </p:nvPr>
        </p:nvSpPr>
        <p:spPr>
          <a:xfrm>
            <a:off x="2589212" y="426720"/>
            <a:ext cx="7970633" cy="5862320"/>
          </a:xfrm>
        </p:spPr>
        <p:txBody>
          <a:bodyPr>
            <a:normAutofit/>
          </a:bodyPr>
          <a:lstStyle/>
          <a:p>
            <a:endParaRPr lang="it-IT" sz="1800" dirty="0">
              <a:effectLst/>
              <a:latin typeface="Book Antiqua" panose="02040602050305030304" pitchFamily="18" charset="0"/>
              <a:ea typeface="Calibri" panose="020F0502020204030204" pitchFamily="34" charset="0"/>
              <a:cs typeface="Times New Roman" panose="02020603050405020304" pitchFamily="18" charset="0"/>
            </a:endParaRPr>
          </a:p>
          <a:p>
            <a:endParaRPr lang="it-IT" dirty="0">
              <a:latin typeface="Book Antiqua" panose="02040602050305030304" pitchFamily="18" charset="0"/>
              <a:ea typeface="Calibri" panose="020F0502020204030204" pitchFamily="34" charset="0"/>
              <a:cs typeface="Times New Roman" panose="02020603050405020304" pitchFamily="18" charset="0"/>
            </a:endParaRPr>
          </a:p>
          <a:p>
            <a:pPr marL="0" indent="0">
              <a:buNone/>
            </a:pPr>
            <a:endParaRPr lang="it-IT" dirty="0"/>
          </a:p>
        </p:txBody>
      </p:sp>
      <p:pic>
        <p:nvPicPr>
          <p:cNvPr id="6" name="Immagine 5">
            <a:extLst>
              <a:ext uri="{FF2B5EF4-FFF2-40B4-BE49-F238E27FC236}">
                <a16:creationId xmlns:a16="http://schemas.microsoft.com/office/drawing/2014/main" id="{6EB33C61-79F0-4F44-A23D-C17827587C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60800" y="520337"/>
            <a:ext cx="4389120" cy="5711556"/>
          </a:xfrm>
          <a:prstGeom prst="rect">
            <a:avLst/>
          </a:prstGeom>
        </p:spPr>
      </p:pic>
    </p:spTree>
    <p:extLst>
      <p:ext uri="{BB962C8B-B14F-4D97-AF65-F5344CB8AC3E}">
        <p14:creationId xmlns:p14="http://schemas.microsoft.com/office/powerpoint/2010/main" val="38030226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0365761-5144-4F0E-9260-B29DF09463EB}"/>
              </a:ext>
            </a:extLst>
          </p:cNvPr>
          <p:cNvSpPr>
            <a:spLocks noGrp="1"/>
          </p:cNvSpPr>
          <p:nvPr>
            <p:ph type="title"/>
          </p:nvPr>
        </p:nvSpPr>
        <p:spPr>
          <a:xfrm>
            <a:off x="1793173" y="1981200"/>
            <a:ext cx="9711439" cy="3457699"/>
          </a:xfrm>
        </p:spPr>
        <p:txBody>
          <a:bodyPr>
            <a:normAutofit/>
          </a:bodyPr>
          <a:lstStyle/>
          <a:p>
            <a:pPr>
              <a:lnSpc>
                <a:spcPct val="107000"/>
              </a:lnSpc>
              <a:spcAft>
                <a:spcPts val="800"/>
              </a:spcAft>
              <a:tabLst>
                <a:tab pos="590550" algn="l"/>
              </a:tabLst>
            </a:pPr>
            <a:r>
              <a:rPr lang="it-IT" sz="1800" b="1" dirty="0">
                <a:solidFill>
                  <a:srgbClr val="FF0000"/>
                </a:solidFill>
                <a:effectLst/>
                <a:latin typeface="Bodoni MT Black" panose="02070A03080606020203" pitchFamily="18" charset="0"/>
                <a:ea typeface="Calibri" panose="020F0502020204030204" pitchFamily="34" charset="0"/>
                <a:cs typeface="Times New Roman" panose="02020603050405020304" pitchFamily="18" charset="0"/>
              </a:rPr>
              <a:t>Savona</a:t>
            </a:r>
            <a:br>
              <a:rPr lang="it-IT" sz="1800" dirty="0">
                <a:effectLst/>
                <a:latin typeface="Calibri" panose="020F0502020204030204" pitchFamily="34" charset="0"/>
                <a:ea typeface="Calibri" panose="020F0502020204030204" pitchFamily="34" charset="0"/>
                <a:cs typeface="Times New Roman" panose="02020603050405020304" pitchFamily="18" charset="0"/>
              </a:rPr>
            </a:br>
            <a:r>
              <a:rPr lang="it-IT" sz="1800" dirty="0">
                <a:effectLst/>
                <a:latin typeface="Book Antiqua" panose="02040602050305030304" pitchFamily="18" charset="0"/>
                <a:ea typeface="Calibri" panose="020F0502020204030204" pitchFamily="34" charset="0"/>
                <a:cs typeface="Times New Roman" panose="02020603050405020304" pitchFamily="18" charset="0"/>
              </a:rPr>
              <a:t>Ha anch’essa funzione di porta, ma soprattutto nei confronti del Piemonte, che si trova al di là della catena appenninica, in questo tratto bassa e facilmente valicabile (il Passo di Cadibona si trova a soli 459 metri di altitudine). E’ uno dei primi porti italiani per il carico e scarico di materiali combustibili.</a:t>
            </a:r>
            <a:br>
              <a:rPr lang="it-IT" sz="1800" dirty="0">
                <a:effectLst/>
                <a:latin typeface="Calibri" panose="020F0502020204030204" pitchFamily="34" charset="0"/>
                <a:ea typeface="Calibri" panose="020F0502020204030204" pitchFamily="34" charset="0"/>
                <a:cs typeface="Times New Roman" panose="02020603050405020304" pitchFamily="18" charset="0"/>
              </a:rPr>
            </a:b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Immagine 3">
            <a:extLst>
              <a:ext uri="{FF2B5EF4-FFF2-40B4-BE49-F238E27FC236}">
                <a16:creationId xmlns:a16="http://schemas.microsoft.com/office/drawing/2014/main" id="{43C9705D-5FD5-4A90-A13B-6730A681351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95211" y="3429000"/>
            <a:ext cx="3194422" cy="2393034"/>
          </a:xfrm>
          <a:prstGeom prst="rect">
            <a:avLst/>
          </a:prstGeom>
        </p:spPr>
      </p:pic>
    </p:spTree>
    <p:extLst>
      <p:ext uri="{BB962C8B-B14F-4D97-AF65-F5344CB8AC3E}">
        <p14:creationId xmlns:p14="http://schemas.microsoft.com/office/powerpoint/2010/main" val="35205480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173F96BF-CD8A-4AC0-8527-6F8CFA7B85D1}"/>
              </a:ext>
            </a:extLst>
          </p:cNvPr>
          <p:cNvSpPr>
            <a:spLocks noGrp="1"/>
          </p:cNvSpPr>
          <p:nvPr>
            <p:ph idx="1"/>
          </p:nvPr>
        </p:nvSpPr>
        <p:spPr>
          <a:xfrm>
            <a:off x="2589212" y="1591293"/>
            <a:ext cx="8915400" cy="4904509"/>
          </a:xfrm>
        </p:spPr>
        <p:txBody>
          <a:bodyPr/>
          <a:lstStyle/>
          <a:p>
            <a:pPr marL="0" indent="0" algn="just">
              <a:lnSpc>
                <a:spcPct val="107000"/>
              </a:lnSpc>
              <a:spcAft>
                <a:spcPts val="800"/>
              </a:spcAft>
              <a:buNone/>
              <a:tabLst>
                <a:tab pos="590550" algn="l"/>
              </a:tabLst>
            </a:pPr>
            <a:r>
              <a:rPr lang="it-IT" sz="1800" b="1" dirty="0">
                <a:solidFill>
                  <a:srgbClr val="FF0000"/>
                </a:solidFill>
                <a:effectLst/>
                <a:latin typeface="Bodoni MT Black" panose="02070A03080606020203" pitchFamily="18" charset="0"/>
                <a:ea typeface="Calibri" panose="020F0502020204030204" pitchFamily="34" charset="0"/>
                <a:cs typeface="Times New Roman" panose="02020603050405020304" pitchFamily="18" charset="0"/>
              </a:rPr>
              <a:t>Imperia</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07000"/>
              </a:lnSpc>
              <a:spcAft>
                <a:spcPts val="800"/>
              </a:spcAft>
              <a:buNone/>
              <a:tabLst>
                <a:tab pos="590550" algn="l"/>
              </a:tabLst>
            </a:pPr>
            <a:r>
              <a:rPr lang="it-IT" sz="1800" dirty="0">
                <a:effectLst/>
                <a:latin typeface="Book Antiqua" panose="02040602050305030304" pitchFamily="18" charset="0"/>
                <a:ea typeface="Calibri" panose="020F0502020204030204" pitchFamily="34" charset="0"/>
                <a:cs typeface="Times New Roman" panose="02020603050405020304" pitchFamily="18" charset="0"/>
              </a:rPr>
              <a:t>È il porto dell’olio perché si trova al centro di una zona intensamente coltivata ad olivi e ricca di oleifici il cui prodotto viene esportato in tutta Europa. La provincia di Imperia, per la sua posizione, gode ancor più delle altre province di un clima stabile. È poi famosa per la coltivazione dei fiori.</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tabLst>
                <a:tab pos="590550" algn="l"/>
              </a:tabLst>
            </a:pP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Immagine 3">
            <a:extLst>
              <a:ext uri="{FF2B5EF4-FFF2-40B4-BE49-F238E27FC236}">
                <a16:creationId xmlns:a16="http://schemas.microsoft.com/office/drawing/2014/main" id="{E36F9874-5B1A-4BC2-98E4-EBD73CFCAF3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92511" y="3777521"/>
            <a:ext cx="4571999" cy="2293495"/>
          </a:xfrm>
          <a:prstGeom prst="rect">
            <a:avLst/>
          </a:prstGeom>
        </p:spPr>
      </p:pic>
    </p:spTree>
    <p:extLst>
      <p:ext uri="{BB962C8B-B14F-4D97-AF65-F5344CB8AC3E}">
        <p14:creationId xmlns:p14="http://schemas.microsoft.com/office/powerpoint/2010/main" val="42909720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173F96BF-CD8A-4AC0-8527-6F8CFA7B85D1}"/>
              </a:ext>
            </a:extLst>
          </p:cNvPr>
          <p:cNvSpPr>
            <a:spLocks noGrp="1"/>
          </p:cNvSpPr>
          <p:nvPr>
            <p:ph idx="1"/>
          </p:nvPr>
        </p:nvSpPr>
        <p:spPr>
          <a:xfrm>
            <a:off x="2019196" y="878773"/>
            <a:ext cx="8915400" cy="5605153"/>
          </a:xfrm>
        </p:spPr>
        <p:txBody>
          <a:bodyPr>
            <a:normAutofit/>
          </a:bodyPr>
          <a:lstStyle/>
          <a:p>
            <a:pPr marL="0" indent="0" algn="just">
              <a:lnSpc>
                <a:spcPct val="107000"/>
              </a:lnSpc>
              <a:spcAft>
                <a:spcPts val="800"/>
              </a:spcAft>
              <a:buNone/>
              <a:tabLst>
                <a:tab pos="590550" algn="l"/>
              </a:tabLst>
            </a:pPr>
            <a:r>
              <a:rPr lang="it-IT" sz="1800" b="1" dirty="0">
                <a:solidFill>
                  <a:srgbClr val="FF0000"/>
                </a:solidFill>
                <a:effectLst/>
                <a:latin typeface="Bodoni MT Black" panose="02070A03080606020203" pitchFamily="18" charset="0"/>
                <a:ea typeface="Calibri" panose="020F0502020204030204" pitchFamily="34" charset="0"/>
                <a:cs typeface="Times New Roman" panose="02020603050405020304" pitchFamily="18" charset="0"/>
              </a:rPr>
              <a:t>La Spezia</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07000"/>
              </a:lnSpc>
              <a:spcAft>
                <a:spcPts val="800"/>
              </a:spcAft>
              <a:buNone/>
              <a:tabLst>
                <a:tab pos="590550" algn="l"/>
              </a:tabLst>
            </a:pPr>
            <a:r>
              <a:rPr lang="it-IT" sz="1800" dirty="0">
                <a:effectLst/>
                <a:latin typeface="Book Antiqua" panose="02040602050305030304" pitchFamily="18" charset="0"/>
                <a:ea typeface="Calibri" panose="020F0502020204030204" pitchFamily="34" charset="0"/>
                <a:cs typeface="Times New Roman" panose="02020603050405020304" pitchFamily="18" charset="0"/>
              </a:rPr>
              <a:t>Questa città ha origine da una piazzaforte militare sorta all’epoca di Napoleone lungo un porto naturale facilmente difendibile perché sbarrato all’imbocco da tre isole (Palmaria, Tino e Tinetto) e vari scogli. In seguito l’importanza militare della città è molto diminuita, mentre ne è aumentata l’importanza industriale. La Spezia, fra l’altro, è il principale centro italiano attrezzato per lo smaltimento di vecchie navi.</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tabLst>
                <a:tab pos="590550" algn="l"/>
              </a:tabLst>
            </a:pP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Immagine 3">
            <a:extLst>
              <a:ext uri="{FF2B5EF4-FFF2-40B4-BE49-F238E27FC236}">
                <a16:creationId xmlns:a16="http://schemas.microsoft.com/office/drawing/2014/main" id="{C122BA84-859F-469B-91AA-5A78C9C96F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65253" y="3251017"/>
            <a:ext cx="7869343" cy="2728209"/>
          </a:xfrm>
          <a:prstGeom prst="rect">
            <a:avLst/>
          </a:prstGeom>
        </p:spPr>
      </p:pic>
    </p:spTree>
    <p:extLst>
      <p:ext uri="{BB962C8B-B14F-4D97-AF65-F5344CB8AC3E}">
        <p14:creationId xmlns:p14="http://schemas.microsoft.com/office/powerpoint/2010/main" val="15502467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testo 3">
            <a:extLst>
              <a:ext uri="{FF2B5EF4-FFF2-40B4-BE49-F238E27FC236}">
                <a16:creationId xmlns:a16="http://schemas.microsoft.com/office/drawing/2014/main" id="{87575123-16A9-4620-B558-81E8F44C2D3B}"/>
              </a:ext>
            </a:extLst>
          </p:cNvPr>
          <p:cNvSpPr>
            <a:spLocks noGrp="1"/>
          </p:cNvSpPr>
          <p:nvPr>
            <p:ph type="body" sz="half" idx="2"/>
          </p:nvPr>
        </p:nvSpPr>
        <p:spPr>
          <a:xfrm>
            <a:off x="2442104" y="1489788"/>
            <a:ext cx="7624916" cy="3878424"/>
          </a:xfrm>
        </p:spPr>
        <p:txBody>
          <a:bodyPr>
            <a:normAutofit/>
          </a:bodyPr>
          <a:lstStyle/>
          <a:p>
            <a:pPr>
              <a:lnSpc>
                <a:spcPct val="107000"/>
              </a:lnSpc>
              <a:spcAft>
                <a:spcPts val="800"/>
              </a:spcAft>
              <a:tabLst>
                <a:tab pos="590550" algn="l"/>
              </a:tabLst>
            </a:pPr>
            <a:r>
              <a:rPr lang="it-IT" sz="1800" b="1" dirty="0">
                <a:solidFill>
                  <a:srgbClr val="FF0000"/>
                </a:solidFill>
                <a:effectLst/>
                <a:latin typeface="Bodoni MT Black" panose="02070A03080606020203" pitchFamily="18" charset="0"/>
                <a:ea typeface="Calibri" panose="020F0502020204030204" pitchFamily="34" charset="0"/>
                <a:cs typeface="Times New Roman" panose="02020603050405020304" pitchFamily="18" charset="0"/>
              </a:rPr>
              <a:t>IL CLIMA</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tabLst>
                <a:tab pos="590550" algn="l"/>
              </a:tabLst>
            </a:pPr>
            <a:r>
              <a:rPr lang="it-IT" sz="1800" dirty="0" err="1">
                <a:effectLst/>
                <a:latin typeface="Book Antiqua" panose="02040602050305030304" pitchFamily="18" charset="0"/>
                <a:ea typeface="Calibri" panose="020F0502020204030204" pitchFamily="34" charset="0"/>
                <a:cs typeface="Times New Roman" panose="02020603050405020304" pitchFamily="18" charset="0"/>
              </a:rPr>
              <a:t>Benchè</a:t>
            </a:r>
            <a:r>
              <a:rPr lang="it-IT" sz="1800" dirty="0">
                <a:effectLst/>
                <a:latin typeface="Book Antiqua" panose="02040602050305030304" pitchFamily="18" charset="0"/>
                <a:ea typeface="Calibri" panose="020F0502020204030204" pitchFamily="34" charset="0"/>
                <a:cs typeface="Times New Roman" panose="02020603050405020304" pitchFamily="18" charset="0"/>
              </a:rPr>
              <a:t> la Liguria sia una regione settentrionale, </a:t>
            </a:r>
            <a:r>
              <a:rPr lang="it-IT" sz="1800" b="1" dirty="0">
                <a:solidFill>
                  <a:srgbClr val="FF0000"/>
                </a:solidFill>
                <a:effectLst/>
                <a:latin typeface="Book Antiqua" panose="02040602050305030304" pitchFamily="18" charset="0"/>
                <a:ea typeface="Calibri" panose="020F0502020204030204" pitchFamily="34" charset="0"/>
                <a:cs typeface="Times New Roman" panose="02020603050405020304" pitchFamily="18" charset="0"/>
              </a:rPr>
              <a:t>il suo clima è uno dei più miti e regolari di tutta l’Italia</a:t>
            </a:r>
            <a:r>
              <a:rPr lang="it-IT" sz="1800" dirty="0">
                <a:effectLst/>
                <a:latin typeface="Book Antiqua" panose="02040602050305030304" pitchFamily="18" charset="0"/>
                <a:ea typeface="Calibri" panose="020F0502020204030204" pitchFamily="34" charset="0"/>
                <a:cs typeface="Times New Roman" panose="02020603050405020304" pitchFamily="18" charset="0"/>
              </a:rPr>
              <a:t>, infatti, alla benefica influenza mitigatrice del mare, si aggiunge la presenza a nord, dei monti che arrestano i venti freddi della retrostante pianura padana.</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tabLst>
                <a:tab pos="590550" algn="l"/>
              </a:tabLst>
            </a:pPr>
            <a:r>
              <a:rPr lang="it-IT" sz="1800" dirty="0">
                <a:effectLst/>
                <a:latin typeface="Book Antiqua" panose="02040602050305030304" pitchFamily="18" charset="0"/>
                <a:ea typeface="Calibri" panose="020F0502020204030204" pitchFamily="34" charset="0"/>
                <a:cs typeface="Times New Roman" panose="02020603050405020304" pitchFamily="18" charset="0"/>
              </a:rPr>
              <a:t>Si ha così un </a:t>
            </a:r>
            <a:r>
              <a:rPr lang="it-IT" sz="1800" b="1" dirty="0">
                <a:solidFill>
                  <a:srgbClr val="FF0000"/>
                </a:solidFill>
                <a:effectLst/>
                <a:latin typeface="Book Antiqua" panose="02040602050305030304" pitchFamily="18" charset="0"/>
                <a:ea typeface="Calibri" panose="020F0502020204030204" pitchFamily="34" charset="0"/>
                <a:cs typeface="Times New Roman" panose="02020603050405020304" pitchFamily="18" charset="0"/>
              </a:rPr>
              <a:t>clima caratterizzato da inverni miti ed estati fresche</a:t>
            </a:r>
            <a:r>
              <a:rPr lang="it-IT" sz="1800" dirty="0">
                <a:effectLst/>
                <a:latin typeface="Book Antiqua" panose="02040602050305030304" pitchFamily="18" charset="0"/>
                <a:ea typeface="Calibri" panose="020F0502020204030204" pitchFamily="34" charset="0"/>
                <a:cs typeface="Times New Roman" panose="02020603050405020304" pitchFamily="18" charset="0"/>
              </a:rPr>
              <a:t>; la maggiore quantità di precipitazioni si ha nel periodo autunno-inverno, quando i venti marini, che spirano verso terra, depositano, prevalentemente sui monti, la loro umidità.</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it-IT" dirty="0"/>
          </a:p>
        </p:txBody>
      </p:sp>
    </p:spTree>
    <p:extLst>
      <p:ext uri="{BB962C8B-B14F-4D97-AF65-F5344CB8AC3E}">
        <p14:creationId xmlns:p14="http://schemas.microsoft.com/office/powerpoint/2010/main" val="38084401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testo 3">
            <a:extLst>
              <a:ext uri="{FF2B5EF4-FFF2-40B4-BE49-F238E27FC236}">
                <a16:creationId xmlns:a16="http://schemas.microsoft.com/office/drawing/2014/main" id="{87575123-16A9-4620-B558-81E8F44C2D3B}"/>
              </a:ext>
            </a:extLst>
          </p:cNvPr>
          <p:cNvSpPr>
            <a:spLocks noGrp="1"/>
          </p:cNvSpPr>
          <p:nvPr>
            <p:ph type="body" sz="half" idx="2"/>
          </p:nvPr>
        </p:nvSpPr>
        <p:spPr>
          <a:xfrm>
            <a:off x="2394603" y="770905"/>
            <a:ext cx="7624916" cy="5499265"/>
          </a:xfrm>
        </p:spPr>
        <p:txBody>
          <a:bodyPr>
            <a:normAutofit/>
          </a:bodyPr>
          <a:lstStyle/>
          <a:p>
            <a:pPr algn="just"/>
            <a:r>
              <a:rPr lang="it-IT" sz="1800" dirty="0">
                <a:effectLst/>
                <a:latin typeface="Book Antiqua" panose="02040602050305030304" pitchFamily="18" charset="0"/>
                <a:ea typeface="Calibri" panose="020F0502020204030204" pitchFamily="34" charset="0"/>
                <a:cs typeface="Times New Roman" panose="02020603050405020304" pitchFamily="18" charset="0"/>
              </a:rPr>
              <a:t>Fra le due “riviere” in cui è divisa la costa ligure si rileva una certa differenza di clima: </a:t>
            </a:r>
          </a:p>
          <a:p>
            <a:pPr algn="just"/>
            <a:r>
              <a:rPr lang="it-IT" sz="1800" b="1" dirty="0">
                <a:solidFill>
                  <a:srgbClr val="FF0000"/>
                </a:solidFill>
                <a:effectLst/>
                <a:latin typeface="Book Antiqua" panose="02040602050305030304" pitchFamily="18" charset="0"/>
                <a:ea typeface="Calibri" panose="020F0502020204030204" pitchFamily="34" charset="0"/>
                <a:cs typeface="Times New Roman" panose="02020603050405020304" pitchFamily="18" charset="0"/>
              </a:rPr>
              <a:t>quella di Levante (da Genova a La Spezia, denominata così perché dietro di essa il sole si leva) </a:t>
            </a:r>
            <a:r>
              <a:rPr lang="it-IT" sz="1800" dirty="0">
                <a:effectLst/>
                <a:latin typeface="Book Antiqua" panose="02040602050305030304" pitchFamily="18" charset="0"/>
                <a:ea typeface="Calibri" panose="020F0502020204030204" pitchFamily="34" charset="0"/>
                <a:cs typeface="Times New Roman" panose="02020603050405020304" pitchFamily="18" charset="0"/>
              </a:rPr>
              <a:t>è delle due la più piovosa perché è affacciata in modo da essere investita dai venti umidi che provengono dall’Adriatico; la riviera di Ponente (così detta perché il sole tramonta quasi dietro di essa) è la più asciutta e soleggiata per la sua esposizione a sud-est.</a:t>
            </a:r>
          </a:p>
          <a:p>
            <a:endParaRPr lang="it-IT" dirty="0"/>
          </a:p>
        </p:txBody>
      </p:sp>
      <p:pic>
        <p:nvPicPr>
          <p:cNvPr id="3" name="Immagine 2">
            <a:extLst>
              <a:ext uri="{FF2B5EF4-FFF2-40B4-BE49-F238E27FC236}">
                <a16:creationId xmlns:a16="http://schemas.microsoft.com/office/drawing/2014/main" id="{0A61AE08-FE84-4D42-8E0F-11427297A81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94603" y="3345813"/>
            <a:ext cx="7521294" cy="2741282"/>
          </a:xfrm>
          <a:prstGeom prst="rect">
            <a:avLst/>
          </a:prstGeom>
        </p:spPr>
      </p:pic>
    </p:spTree>
    <p:extLst>
      <p:ext uri="{BB962C8B-B14F-4D97-AF65-F5344CB8AC3E}">
        <p14:creationId xmlns:p14="http://schemas.microsoft.com/office/powerpoint/2010/main" val="8128052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CAF5FC4-6882-4A8F-92DA-7E812A55367C}"/>
              </a:ext>
            </a:extLst>
          </p:cNvPr>
          <p:cNvSpPr>
            <a:spLocks noGrp="1"/>
          </p:cNvSpPr>
          <p:nvPr>
            <p:ph type="title"/>
          </p:nvPr>
        </p:nvSpPr>
        <p:spPr>
          <a:xfrm>
            <a:off x="2592924" y="624110"/>
            <a:ext cx="8911687" cy="880226"/>
          </a:xfrm>
        </p:spPr>
        <p:txBody>
          <a:bodyPr>
            <a:normAutofit fontScale="90000"/>
          </a:bodyPr>
          <a:lstStyle/>
          <a:p>
            <a:r>
              <a:rPr lang="it-IT" sz="4800" b="1" dirty="0">
                <a:solidFill>
                  <a:srgbClr val="FF0000"/>
                </a:solidFill>
                <a:latin typeface="Bodoni MT Black" panose="02070A03080606020203" pitchFamily="18" charset="0"/>
              </a:rPr>
              <a:t>LA LIGURIA</a:t>
            </a:r>
            <a:br>
              <a:rPr lang="it-IT" dirty="0"/>
            </a:br>
            <a:endParaRPr lang="it-IT" dirty="0"/>
          </a:p>
        </p:txBody>
      </p:sp>
      <p:graphicFrame>
        <p:nvGraphicFramePr>
          <p:cNvPr id="5" name="Tabella 4">
            <a:extLst>
              <a:ext uri="{FF2B5EF4-FFF2-40B4-BE49-F238E27FC236}">
                <a16:creationId xmlns:a16="http://schemas.microsoft.com/office/drawing/2014/main" id="{B8E63ED2-862C-4A38-B166-16FCDEF8080A}"/>
              </a:ext>
            </a:extLst>
          </p:cNvPr>
          <p:cNvGraphicFramePr>
            <a:graphicFrameLocks noGrp="1"/>
          </p:cNvGraphicFramePr>
          <p:nvPr>
            <p:extLst>
              <p:ext uri="{D42A27DB-BD31-4B8C-83A1-F6EECF244321}">
                <p14:modId xmlns:p14="http://schemas.microsoft.com/office/powerpoint/2010/main" val="3950811029"/>
              </p:ext>
            </p:extLst>
          </p:nvPr>
        </p:nvGraphicFramePr>
        <p:xfrm>
          <a:off x="1294410" y="5018642"/>
          <a:ext cx="9013372" cy="1737360"/>
        </p:xfrm>
        <a:graphic>
          <a:graphicData uri="http://schemas.openxmlformats.org/drawingml/2006/table">
            <a:tbl>
              <a:tblPr firstRow="1" bandRow="1">
                <a:tableStyleId>{5C22544A-7EE6-4342-B048-85BDC9FD1C3A}</a:tableStyleId>
              </a:tblPr>
              <a:tblGrid>
                <a:gridCol w="9013372">
                  <a:extLst>
                    <a:ext uri="{9D8B030D-6E8A-4147-A177-3AD203B41FA5}">
                      <a16:colId xmlns:a16="http://schemas.microsoft.com/office/drawing/2014/main" val="2120533777"/>
                    </a:ext>
                  </a:extLst>
                </a:gridCol>
              </a:tblGrid>
              <a:tr h="1489036">
                <a:tc>
                  <a:txBody>
                    <a:bodyPr/>
                    <a:lstStyle/>
                    <a:p>
                      <a:endParaRPr lang="it-IT" sz="1800" b="0" i="0" u="none" strike="noStrike" kern="1200" baseline="0" dirty="0">
                        <a:solidFill>
                          <a:schemeClr val="lt1"/>
                        </a:solidFill>
                        <a:latin typeface="+mn-lt"/>
                        <a:ea typeface="+mn-ea"/>
                        <a:cs typeface="+mn-cs"/>
                      </a:endParaRPr>
                    </a:p>
                    <a:p>
                      <a:r>
                        <a:rPr lang="it-IT" sz="1800" b="1" kern="1200" dirty="0">
                          <a:solidFill>
                            <a:schemeClr val="lt1"/>
                          </a:solidFill>
                          <a:effectLst/>
                          <a:latin typeface="+mn-lt"/>
                          <a:ea typeface="+mn-ea"/>
                          <a:cs typeface="+mn-cs"/>
                        </a:rPr>
                        <a:t>LA POSIZIONE</a:t>
                      </a:r>
                    </a:p>
                    <a:p>
                      <a:r>
                        <a:rPr lang="it-IT" sz="1800" b="1" kern="1200" dirty="0">
                          <a:solidFill>
                            <a:schemeClr val="lt1"/>
                          </a:solidFill>
                          <a:effectLst/>
                          <a:latin typeface="+mn-lt"/>
                          <a:ea typeface="+mn-ea"/>
                          <a:cs typeface="+mn-cs"/>
                        </a:rPr>
                        <a:t>Sulla carta fisica si presenta come un lungo e stretto arco di monti che declinano piuttosto rapidamente in mare con coste alte: pochi fiumi scendono dalle piovose catene montane per gettarsi dopo un breve corso in quel grande golfo che è il Mar Ligure.</a:t>
                      </a:r>
                    </a:p>
                  </a:txBody>
                  <a:tcPr/>
                </a:tc>
                <a:extLst>
                  <a:ext uri="{0D108BD9-81ED-4DB2-BD59-A6C34878D82A}">
                    <a16:rowId xmlns:a16="http://schemas.microsoft.com/office/drawing/2014/main" val="3720877744"/>
                  </a:ext>
                </a:extLst>
              </a:tr>
            </a:tbl>
          </a:graphicData>
        </a:graphic>
      </p:graphicFrame>
      <p:pic>
        <p:nvPicPr>
          <p:cNvPr id="4" name="Immagine 3">
            <a:extLst>
              <a:ext uri="{FF2B5EF4-FFF2-40B4-BE49-F238E27FC236}">
                <a16:creationId xmlns:a16="http://schemas.microsoft.com/office/drawing/2014/main" id="{F038E5AE-1901-4417-83A1-C26A3C966A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84400" y="1389412"/>
            <a:ext cx="6705600" cy="3448758"/>
          </a:xfrm>
          <a:prstGeom prst="rect">
            <a:avLst/>
          </a:prstGeom>
        </p:spPr>
      </p:pic>
    </p:spTree>
    <p:extLst>
      <p:ext uri="{BB962C8B-B14F-4D97-AF65-F5344CB8AC3E}">
        <p14:creationId xmlns:p14="http://schemas.microsoft.com/office/powerpoint/2010/main" val="37970553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testo 3">
            <a:extLst>
              <a:ext uri="{FF2B5EF4-FFF2-40B4-BE49-F238E27FC236}">
                <a16:creationId xmlns:a16="http://schemas.microsoft.com/office/drawing/2014/main" id="{87575123-16A9-4620-B558-81E8F44C2D3B}"/>
              </a:ext>
            </a:extLst>
          </p:cNvPr>
          <p:cNvSpPr>
            <a:spLocks noGrp="1"/>
          </p:cNvSpPr>
          <p:nvPr>
            <p:ph type="body" sz="half" idx="2"/>
          </p:nvPr>
        </p:nvSpPr>
        <p:spPr>
          <a:xfrm>
            <a:off x="1951275" y="1270659"/>
            <a:ext cx="8902771" cy="4904509"/>
          </a:xfrm>
        </p:spPr>
        <p:txBody>
          <a:bodyPr>
            <a:normAutofit/>
          </a:bodyPr>
          <a:lstStyle/>
          <a:p>
            <a:pPr algn="just">
              <a:lnSpc>
                <a:spcPct val="107000"/>
              </a:lnSpc>
              <a:spcAft>
                <a:spcPts val="800"/>
              </a:spcAft>
              <a:tabLst>
                <a:tab pos="590550" algn="l"/>
              </a:tabLst>
            </a:pPr>
            <a:r>
              <a:rPr lang="it-IT" sz="1800" b="1" dirty="0">
                <a:solidFill>
                  <a:srgbClr val="FF0000"/>
                </a:solidFill>
                <a:effectLst/>
                <a:latin typeface="Book Antiqua" panose="02040602050305030304" pitchFamily="18" charset="0"/>
                <a:ea typeface="Calibri" panose="020F0502020204030204" pitchFamily="34" charset="0"/>
                <a:cs typeface="Times New Roman" panose="02020603050405020304" pitchFamily="18" charset="0"/>
              </a:rPr>
              <a:t>la riviera di Ponente (così detta perché il sole tramonta quasi dietro di essa</a:t>
            </a:r>
            <a:r>
              <a:rPr lang="it-IT" sz="1800" dirty="0">
                <a:effectLst/>
                <a:latin typeface="Book Antiqua" panose="02040602050305030304" pitchFamily="18" charset="0"/>
                <a:ea typeface="Calibri" panose="020F0502020204030204" pitchFamily="34" charset="0"/>
                <a:cs typeface="Times New Roman" panose="02020603050405020304" pitchFamily="18" charset="0"/>
              </a:rPr>
              <a:t>) è la più asciutta e soleggiata per la sua esposizione a sud-est.</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tabLst>
                <a:tab pos="590550" algn="l"/>
              </a:tabLst>
            </a:pPr>
            <a:endParaRPr lang="it-IT" dirty="0"/>
          </a:p>
        </p:txBody>
      </p:sp>
      <p:pic>
        <p:nvPicPr>
          <p:cNvPr id="6" name="Immagine 5">
            <a:extLst>
              <a:ext uri="{FF2B5EF4-FFF2-40B4-BE49-F238E27FC236}">
                <a16:creationId xmlns:a16="http://schemas.microsoft.com/office/drawing/2014/main" id="{AFC9532E-89BE-474F-AE7B-3D9E07CFDC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93412" y="2348483"/>
            <a:ext cx="8860634" cy="3375423"/>
          </a:xfrm>
          <a:prstGeom prst="rect">
            <a:avLst/>
          </a:prstGeom>
        </p:spPr>
      </p:pic>
    </p:spTree>
    <p:extLst>
      <p:ext uri="{BB962C8B-B14F-4D97-AF65-F5344CB8AC3E}">
        <p14:creationId xmlns:p14="http://schemas.microsoft.com/office/powerpoint/2010/main" val="9717629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4D6836E3-A88C-495A-BC8B-096C896AE3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34732" y="853440"/>
            <a:ext cx="6975028" cy="5044440"/>
          </a:xfrm>
          <a:prstGeom prst="rect">
            <a:avLst/>
          </a:prstGeom>
        </p:spPr>
      </p:pic>
    </p:spTree>
    <p:extLst>
      <p:ext uri="{BB962C8B-B14F-4D97-AF65-F5344CB8AC3E}">
        <p14:creationId xmlns:p14="http://schemas.microsoft.com/office/powerpoint/2010/main" val="29694896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0"/>
                <a:lumOff val="100000"/>
              </a:schemeClr>
            </a:gs>
            <a:gs pos="35000">
              <a:schemeClr val="accent2">
                <a:lumMod val="0"/>
                <a:lumOff val="100000"/>
              </a:schemeClr>
            </a:gs>
            <a:gs pos="100000">
              <a:schemeClr val="accent2">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368B0F6-2C47-40D4-9CC2-3A7C04B3F78D}"/>
              </a:ext>
            </a:extLst>
          </p:cNvPr>
          <p:cNvSpPr>
            <a:spLocks noGrp="1"/>
          </p:cNvSpPr>
          <p:nvPr>
            <p:ph type="title"/>
          </p:nvPr>
        </p:nvSpPr>
        <p:spPr>
          <a:xfrm>
            <a:off x="2107342" y="605642"/>
            <a:ext cx="8900085" cy="5688280"/>
          </a:xfrm>
        </p:spPr>
        <p:txBody>
          <a:bodyPr>
            <a:normAutofit/>
          </a:bodyPr>
          <a:lstStyle/>
          <a:p>
            <a:pPr>
              <a:lnSpc>
                <a:spcPct val="107000"/>
              </a:lnSpc>
              <a:spcAft>
                <a:spcPts val="800"/>
              </a:spcAft>
              <a:tabLst>
                <a:tab pos="590550" algn="l"/>
              </a:tabLst>
            </a:pPr>
            <a:r>
              <a:rPr lang="it-IT" sz="1800" b="1" dirty="0">
                <a:solidFill>
                  <a:srgbClr val="FF0000"/>
                </a:solidFill>
                <a:effectLst/>
                <a:latin typeface="Bodoni MT Black" panose="02070A03080606020203" pitchFamily="18" charset="0"/>
                <a:ea typeface="Calibri" panose="020F0502020204030204" pitchFamily="34" charset="0"/>
                <a:cs typeface="Times New Roman" panose="02020603050405020304" pitchFamily="18" charset="0"/>
              </a:rPr>
              <a:t>ATTIVITA’ ECONOMICHE</a:t>
            </a:r>
            <a:br>
              <a:rPr lang="it-IT" sz="1800" dirty="0">
                <a:effectLst/>
                <a:latin typeface="Calibri" panose="020F0502020204030204" pitchFamily="34" charset="0"/>
                <a:ea typeface="Calibri" panose="020F0502020204030204" pitchFamily="34" charset="0"/>
                <a:cs typeface="Times New Roman" panose="02020603050405020304" pitchFamily="18" charset="0"/>
              </a:rPr>
            </a:br>
            <a:r>
              <a:rPr lang="it-IT" sz="1800" dirty="0">
                <a:effectLst/>
                <a:latin typeface="Book Antiqua" panose="02040602050305030304" pitchFamily="18" charset="0"/>
                <a:ea typeface="Calibri" panose="020F0502020204030204" pitchFamily="34" charset="0"/>
                <a:cs typeface="Times New Roman" panose="02020603050405020304" pitchFamily="18" charset="0"/>
              </a:rPr>
              <a:t>Per l’agricoltura l’elemento a favore è il clima mite e costante, gli elementi a sfavore sono la natura montagnosa del suolo e la scarsità di acqua utilizzabile.</a:t>
            </a:r>
            <a:br>
              <a:rPr lang="it-IT" sz="1800" dirty="0">
                <a:effectLst/>
                <a:latin typeface="Calibri" panose="020F0502020204030204" pitchFamily="34" charset="0"/>
                <a:ea typeface="Calibri" panose="020F0502020204030204" pitchFamily="34" charset="0"/>
                <a:cs typeface="Times New Roman" panose="02020603050405020304" pitchFamily="18" charset="0"/>
              </a:rPr>
            </a:br>
            <a:r>
              <a:rPr lang="it-IT" sz="1800" dirty="0">
                <a:effectLst/>
                <a:latin typeface="Book Antiqua" panose="02040602050305030304" pitchFamily="18" charset="0"/>
                <a:ea typeface="Calibri" panose="020F0502020204030204" pitchFamily="34" charset="0"/>
                <a:cs typeface="Times New Roman" panose="02020603050405020304" pitchFamily="18" charset="0"/>
              </a:rPr>
              <a:t>L’</a:t>
            </a:r>
            <a:r>
              <a:rPr lang="it-IT" sz="1800" b="1" dirty="0">
                <a:solidFill>
                  <a:srgbClr val="FF0000"/>
                </a:solidFill>
                <a:effectLst/>
                <a:latin typeface="Book Antiqua" panose="02040602050305030304" pitchFamily="18" charset="0"/>
                <a:ea typeface="Calibri" panose="020F0502020204030204" pitchFamily="34" charset="0"/>
                <a:cs typeface="Times New Roman" panose="02020603050405020304" pitchFamily="18" charset="0"/>
              </a:rPr>
              <a:t>agricoltura </a:t>
            </a:r>
            <a:r>
              <a:rPr lang="it-IT" sz="1800" dirty="0">
                <a:effectLst/>
                <a:latin typeface="Book Antiqua" panose="02040602050305030304" pitchFamily="18" charset="0"/>
                <a:ea typeface="Calibri" panose="020F0502020204030204" pitchFamily="34" charset="0"/>
                <a:cs typeface="Times New Roman" panose="02020603050405020304" pitchFamily="18" charset="0"/>
              </a:rPr>
              <a:t>deve il suo grande sviluppo all’ingegnoso sistema di “tagliare” il fianco dei monti in tante “terrazze” pianeggianti ricavando così aree adatte alle coltivazioni.</a:t>
            </a:r>
            <a:br>
              <a:rPr lang="it-IT" sz="1800" dirty="0">
                <a:effectLst/>
                <a:latin typeface="Book Antiqua" panose="02040602050305030304" pitchFamily="18" charset="0"/>
                <a:ea typeface="Calibri" panose="020F0502020204030204" pitchFamily="34" charset="0"/>
                <a:cs typeface="Times New Roman" panose="02020603050405020304" pitchFamily="18" charset="0"/>
              </a:rPr>
            </a:br>
            <a:br>
              <a:rPr lang="it-IT" sz="1800" dirty="0">
                <a:effectLst/>
                <a:latin typeface="Book Antiqua" panose="02040602050305030304" pitchFamily="18" charset="0"/>
                <a:ea typeface="Calibri" panose="020F0502020204030204" pitchFamily="34" charset="0"/>
                <a:cs typeface="Times New Roman" panose="02020603050405020304" pitchFamily="18" charset="0"/>
              </a:rPr>
            </a:br>
            <a:br>
              <a:rPr lang="it-IT" sz="1800" dirty="0">
                <a:effectLst/>
                <a:latin typeface="Book Antiqua" panose="02040602050305030304" pitchFamily="18" charset="0"/>
                <a:ea typeface="Calibri" panose="020F0502020204030204" pitchFamily="34" charset="0"/>
                <a:cs typeface="Times New Roman" panose="02020603050405020304" pitchFamily="18" charset="0"/>
              </a:rPr>
            </a:br>
            <a:br>
              <a:rPr lang="it-IT" sz="1800" dirty="0">
                <a:effectLst/>
                <a:latin typeface="Book Antiqua" panose="02040602050305030304" pitchFamily="18" charset="0"/>
                <a:ea typeface="Calibri" panose="020F0502020204030204" pitchFamily="34" charset="0"/>
                <a:cs typeface="Times New Roman" panose="02020603050405020304" pitchFamily="18" charset="0"/>
              </a:rPr>
            </a:br>
            <a:br>
              <a:rPr lang="it-IT" sz="1800" dirty="0">
                <a:effectLst/>
                <a:latin typeface="Book Antiqua" panose="02040602050305030304" pitchFamily="18" charset="0"/>
                <a:ea typeface="Calibri" panose="020F0502020204030204" pitchFamily="34" charset="0"/>
                <a:cs typeface="Times New Roman" panose="02020603050405020304" pitchFamily="18" charset="0"/>
              </a:rPr>
            </a:br>
            <a:br>
              <a:rPr lang="it-IT" sz="1800" dirty="0">
                <a:effectLst/>
                <a:latin typeface="Book Antiqua" panose="02040602050305030304" pitchFamily="18" charset="0"/>
                <a:ea typeface="Calibri" panose="020F0502020204030204" pitchFamily="34" charset="0"/>
                <a:cs typeface="Times New Roman" panose="02020603050405020304" pitchFamily="18" charset="0"/>
              </a:rPr>
            </a:br>
            <a:br>
              <a:rPr lang="it-IT" sz="1800" dirty="0">
                <a:effectLst/>
                <a:latin typeface="Book Antiqua" panose="02040602050305030304" pitchFamily="18" charset="0"/>
                <a:ea typeface="Calibri" panose="020F0502020204030204" pitchFamily="34" charset="0"/>
                <a:cs typeface="Times New Roman" panose="02020603050405020304" pitchFamily="18" charset="0"/>
              </a:rPr>
            </a:br>
            <a:br>
              <a:rPr lang="it-IT" sz="1800" dirty="0">
                <a:effectLst/>
                <a:latin typeface="Calibri" panose="020F0502020204030204" pitchFamily="34" charset="0"/>
                <a:ea typeface="Calibri" panose="020F0502020204030204" pitchFamily="34" charset="0"/>
                <a:cs typeface="Times New Roman" panose="02020603050405020304" pitchFamily="18" charset="0"/>
              </a:rPr>
            </a:br>
            <a:r>
              <a:rPr lang="it-IT" sz="1800" dirty="0">
                <a:effectLst/>
                <a:latin typeface="Book Antiqua" panose="02040602050305030304" pitchFamily="18" charset="0"/>
                <a:ea typeface="Calibri" panose="020F0502020204030204" pitchFamily="34" charset="0"/>
                <a:cs typeface="Times New Roman" panose="02020603050405020304" pitchFamily="18" charset="0"/>
              </a:rPr>
              <a:t>Favorite da un clima temperato e dalla cura costante dell’uomo, crescono sui “terrazzi” costieri </a:t>
            </a:r>
            <a:r>
              <a:rPr lang="it-IT" sz="1800" b="1" dirty="0">
                <a:solidFill>
                  <a:srgbClr val="FF0000"/>
                </a:solidFill>
                <a:effectLst/>
                <a:latin typeface="Book Antiqua" panose="02040602050305030304" pitchFamily="18" charset="0"/>
                <a:ea typeface="Calibri" panose="020F0502020204030204" pitchFamily="34" charset="0"/>
                <a:cs typeface="Times New Roman" panose="02020603050405020304" pitchFamily="18" charset="0"/>
              </a:rPr>
              <a:t>l’olivo e la vite</a:t>
            </a:r>
            <a:r>
              <a:rPr lang="it-IT" sz="1800" dirty="0">
                <a:solidFill>
                  <a:srgbClr val="FF0000"/>
                </a:solidFill>
                <a:effectLst/>
                <a:latin typeface="Book Antiqua" panose="02040602050305030304" pitchFamily="18" charset="0"/>
                <a:ea typeface="Calibri" panose="020F0502020204030204" pitchFamily="34" charset="0"/>
                <a:cs typeface="Times New Roman" panose="02020603050405020304" pitchFamily="18" charset="0"/>
              </a:rPr>
              <a:t> </a:t>
            </a:r>
            <a:r>
              <a:rPr lang="it-IT" sz="1800" dirty="0">
                <a:effectLst/>
                <a:latin typeface="Book Antiqua" panose="02040602050305030304" pitchFamily="18" charset="0"/>
                <a:ea typeface="Calibri" panose="020F0502020204030204" pitchFamily="34" charset="0"/>
                <a:cs typeface="Times New Roman" panose="02020603050405020304" pitchFamily="18" charset="0"/>
              </a:rPr>
              <a:t>(quest’ultima particolarmente nella zona tra Levanto e La Spezia detta delle Cinque Terre) e </a:t>
            </a:r>
            <a:r>
              <a:rPr lang="it-IT" sz="1800" b="1" dirty="0">
                <a:solidFill>
                  <a:srgbClr val="FF0000"/>
                </a:solidFill>
                <a:effectLst/>
                <a:latin typeface="Book Antiqua" panose="02040602050305030304" pitchFamily="18" charset="0"/>
                <a:ea typeface="Calibri" panose="020F0502020204030204" pitchFamily="34" charset="0"/>
                <a:cs typeface="Times New Roman" panose="02020603050405020304" pitchFamily="18" charset="0"/>
              </a:rPr>
              <a:t>fiori</a:t>
            </a:r>
            <a:r>
              <a:rPr lang="it-IT" sz="1800" dirty="0">
                <a:effectLst/>
                <a:latin typeface="Book Antiqua" panose="02040602050305030304" pitchFamily="18" charset="0"/>
                <a:ea typeface="Calibri" panose="020F0502020204030204" pitchFamily="34" charset="0"/>
                <a:cs typeface="Times New Roman" panose="02020603050405020304" pitchFamily="18" charset="0"/>
              </a:rPr>
              <a:t>. Nelle poche pianure costiere c’è una intensa coltivazione di </a:t>
            </a:r>
            <a:r>
              <a:rPr lang="it-IT" sz="1800" b="1" dirty="0">
                <a:solidFill>
                  <a:srgbClr val="FF0000"/>
                </a:solidFill>
                <a:effectLst/>
                <a:latin typeface="Book Antiqua" panose="02040602050305030304" pitchFamily="18" charset="0"/>
                <a:ea typeface="Calibri" panose="020F0502020204030204" pitchFamily="34" charset="0"/>
                <a:cs typeface="Times New Roman" panose="02020603050405020304" pitchFamily="18" charset="0"/>
              </a:rPr>
              <a:t>ortaggi e frutta</a:t>
            </a:r>
            <a:r>
              <a:rPr lang="it-IT" sz="1800" dirty="0">
                <a:solidFill>
                  <a:srgbClr val="FF0000"/>
                </a:solidFill>
                <a:effectLst/>
                <a:latin typeface="Book Antiqua" panose="02040602050305030304" pitchFamily="18" charset="0"/>
                <a:ea typeface="Calibri" panose="020F0502020204030204" pitchFamily="34" charset="0"/>
                <a:cs typeface="Times New Roman" panose="02020603050405020304" pitchFamily="18" charset="0"/>
              </a:rPr>
              <a:t> </a:t>
            </a:r>
            <a:r>
              <a:rPr lang="it-IT" sz="1800" dirty="0">
                <a:effectLst/>
                <a:latin typeface="Book Antiqua" panose="02040602050305030304" pitchFamily="18" charset="0"/>
                <a:ea typeface="Calibri" panose="020F0502020204030204" pitchFamily="34" charset="0"/>
                <a:cs typeface="Times New Roman" panose="02020603050405020304" pitchFamily="18" charset="0"/>
              </a:rPr>
              <a:t>(Albenga) mentre all’interno si vanno ampliando le aree a castagneto.</a:t>
            </a:r>
            <a:br>
              <a:rPr lang="it-IT" sz="1800" dirty="0">
                <a:effectLst/>
                <a:latin typeface="Calibri" panose="020F0502020204030204" pitchFamily="34" charset="0"/>
                <a:ea typeface="Calibri" panose="020F0502020204030204" pitchFamily="34" charset="0"/>
                <a:cs typeface="Times New Roman" panose="02020603050405020304" pitchFamily="18" charset="0"/>
              </a:rPr>
            </a:b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Immagine 2" descr="confagricoltura_cuneo_terre-agricole">
            <a:extLst>
              <a:ext uri="{FF2B5EF4-FFF2-40B4-BE49-F238E27FC236}">
                <a16:creationId xmlns:a16="http://schemas.microsoft.com/office/drawing/2014/main" id="{09B3EA38-E723-49FE-A20A-DFE1A3D0044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75710" y="2553195"/>
            <a:ext cx="3495839" cy="18739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27534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0"/>
                <a:lumOff val="100000"/>
              </a:schemeClr>
            </a:gs>
            <a:gs pos="35000">
              <a:schemeClr val="accent2">
                <a:lumMod val="0"/>
                <a:lumOff val="100000"/>
              </a:schemeClr>
            </a:gs>
            <a:gs pos="100000">
              <a:schemeClr val="accent2">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368B0F6-2C47-40D4-9CC2-3A7C04B3F78D}"/>
              </a:ext>
            </a:extLst>
          </p:cNvPr>
          <p:cNvSpPr>
            <a:spLocks noGrp="1"/>
          </p:cNvSpPr>
          <p:nvPr>
            <p:ph type="title"/>
          </p:nvPr>
        </p:nvSpPr>
        <p:spPr>
          <a:xfrm>
            <a:off x="1803994" y="771896"/>
            <a:ext cx="8900085" cy="3420094"/>
          </a:xfrm>
        </p:spPr>
        <p:txBody>
          <a:bodyPr>
            <a:normAutofit/>
          </a:bodyPr>
          <a:lstStyle/>
          <a:p>
            <a:pPr algn="just">
              <a:lnSpc>
                <a:spcPct val="107000"/>
              </a:lnSpc>
              <a:spcAft>
                <a:spcPts val="800"/>
              </a:spcAft>
              <a:tabLst>
                <a:tab pos="590550" algn="l"/>
              </a:tabLst>
            </a:pPr>
            <a:r>
              <a:rPr lang="it-IT" sz="1800" dirty="0">
                <a:effectLst/>
                <a:latin typeface="Book Antiqua" panose="02040602050305030304" pitchFamily="18" charset="0"/>
                <a:ea typeface="Calibri" panose="020F0502020204030204" pitchFamily="34" charset="0"/>
                <a:cs typeface="Times New Roman" panose="02020603050405020304" pitchFamily="18" charset="0"/>
              </a:rPr>
              <a:t>Ma non basta: i Liguri coltivano anche il mare. Nei golfi tranquilli infatti (come quello di La Spezia) vengono coltivati i </a:t>
            </a:r>
            <a:r>
              <a:rPr lang="it-IT" sz="1800" b="1" dirty="0">
                <a:solidFill>
                  <a:srgbClr val="FF0000"/>
                </a:solidFill>
                <a:effectLst/>
                <a:latin typeface="Book Antiqua" panose="02040602050305030304" pitchFamily="18" charset="0"/>
                <a:ea typeface="Calibri" panose="020F0502020204030204" pitchFamily="34" charset="0"/>
                <a:cs typeface="Times New Roman" panose="02020603050405020304" pitchFamily="18" charset="0"/>
              </a:rPr>
              <a:t>mitili</a:t>
            </a:r>
            <a:r>
              <a:rPr lang="it-IT" sz="1800" dirty="0">
                <a:effectLst/>
                <a:latin typeface="Book Antiqua" panose="02040602050305030304" pitchFamily="18" charset="0"/>
                <a:ea typeface="Calibri" panose="020F0502020204030204" pitchFamily="34" charset="0"/>
                <a:cs typeface="Times New Roman" panose="02020603050405020304" pitchFamily="18" charset="0"/>
              </a:rPr>
              <a:t>.</a:t>
            </a:r>
            <a:br>
              <a:rPr lang="it-IT" sz="1800" dirty="0">
                <a:effectLst/>
                <a:latin typeface="Calibri" panose="020F0502020204030204" pitchFamily="34" charset="0"/>
                <a:ea typeface="Calibri" panose="020F0502020204030204" pitchFamily="34" charset="0"/>
                <a:cs typeface="Times New Roman" panose="02020603050405020304" pitchFamily="18" charset="0"/>
              </a:rPr>
            </a:br>
            <a:r>
              <a:rPr lang="it-IT" sz="1800" dirty="0">
                <a:effectLst/>
                <a:latin typeface="Book Antiqua" panose="02040602050305030304" pitchFamily="18" charset="0"/>
                <a:ea typeface="Calibri" panose="020F0502020204030204" pitchFamily="34" charset="0"/>
                <a:cs typeface="Times New Roman" panose="02020603050405020304" pitchFamily="18" charset="0"/>
              </a:rPr>
              <a:t>La </a:t>
            </a:r>
            <a:r>
              <a:rPr lang="it-IT" sz="1800" b="1" dirty="0">
                <a:solidFill>
                  <a:srgbClr val="FF0000"/>
                </a:solidFill>
                <a:effectLst/>
                <a:latin typeface="Book Antiqua" panose="02040602050305030304" pitchFamily="18" charset="0"/>
                <a:ea typeface="Calibri" panose="020F0502020204030204" pitchFamily="34" charset="0"/>
                <a:cs typeface="Times New Roman" panose="02020603050405020304" pitchFamily="18" charset="0"/>
              </a:rPr>
              <a:t>pesca</a:t>
            </a:r>
            <a:r>
              <a:rPr lang="it-IT" sz="1800" dirty="0">
                <a:effectLst/>
                <a:latin typeface="Book Antiqua" panose="02040602050305030304" pitchFamily="18" charset="0"/>
                <a:ea typeface="Calibri" panose="020F0502020204030204" pitchFamily="34" charset="0"/>
                <a:cs typeface="Times New Roman" panose="02020603050405020304" pitchFamily="18" charset="0"/>
              </a:rPr>
              <a:t> non trova condizioni favorevoli per una generale povertà di flora ittica, per la presenza di fondali profondi e di acque costiere spesso inquinate da scarichi urbani e industriali.</a:t>
            </a:r>
            <a:br>
              <a:rPr lang="it-IT" sz="1800" dirty="0">
                <a:effectLst/>
                <a:latin typeface="Calibri" panose="020F0502020204030204" pitchFamily="34" charset="0"/>
                <a:ea typeface="Calibri" panose="020F0502020204030204" pitchFamily="34" charset="0"/>
                <a:cs typeface="Times New Roman" panose="02020603050405020304" pitchFamily="18" charset="0"/>
              </a:rPr>
            </a:br>
            <a:r>
              <a:rPr lang="it-IT" sz="1800" dirty="0">
                <a:effectLst/>
                <a:latin typeface="Book Antiqua" panose="02040602050305030304" pitchFamily="18" charset="0"/>
                <a:ea typeface="Calibri" panose="020F0502020204030204" pitchFamily="34" charset="0"/>
                <a:cs typeface="Times New Roman" panose="02020603050405020304" pitchFamily="18" charset="0"/>
              </a:rPr>
              <a:t>Per l’</a:t>
            </a:r>
            <a:r>
              <a:rPr lang="it-IT" sz="1800" b="1" dirty="0">
                <a:solidFill>
                  <a:srgbClr val="FF0000"/>
                </a:solidFill>
                <a:effectLst/>
                <a:latin typeface="Book Antiqua" panose="02040602050305030304" pitchFamily="18" charset="0"/>
                <a:ea typeface="Calibri" panose="020F0502020204030204" pitchFamily="34" charset="0"/>
                <a:cs typeface="Times New Roman" panose="02020603050405020304" pitchFamily="18" charset="0"/>
              </a:rPr>
              <a:t>industria </a:t>
            </a:r>
            <a:r>
              <a:rPr lang="it-IT" sz="1800" dirty="0">
                <a:effectLst/>
                <a:latin typeface="Book Antiqua" panose="02040602050305030304" pitchFamily="18" charset="0"/>
                <a:ea typeface="Calibri" panose="020F0502020204030204" pitchFamily="34" charset="0"/>
                <a:cs typeface="Times New Roman" panose="02020603050405020304" pitchFamily="18" charset="0"/>
              </a:rPr>
              <a:t>e il commercio sono a favore la posizione centrale rispetto al Mediterraneo e all’Europa, la presenza di facili valichi (Giovi, Cadibona, Nava) e del mare, sono contro la scarsa disponibilità di aree utilizzabili per la costituzione di installazioni industriali e commerciali (Genova ha dovuto costruirsi l’aeroporto “Cristoforo Colombo” prosciugando e adattando uno specchio in mare).</a:t>
            </a:r>
            <a:br>
              <a:rPr lang="it-IT" sz="1800" dirty="0">
                <a:effectLst/>
                <a:latin typeface="Calibri" panose="020F0502020204030204" pitchFamily="34" charset="0"/>
                <a:ea typeface="Calibri" panose="020F0502020204030204" pitchFamily="34" charset="0"/>
                <a:cs typeface="Times New Roman" panose="02020603050405020304" pitchFamily="18" charset="0"/>
              </a:rPr>
            </a:br>
            <a:r>
              <a:rPr lang="it-IT" sz="1800" b="1" dirty="0">
                <a:solidFill>
                  <a:srgbClr val="FF0000"/>
                </a:solidFill>
                <a:effectLst/>
                <a:latin typeface="Bodoni MT Black" panose="02070A03080606020203" pitchFamily="18" charset="0"/>
                <a:ea typeface="Calibri" panose="020F0502020204030204" pitchFamily="34" charset="0"/>
                <a:cs typeface="Times New Roman" panose="02020603050405020304" pitchFamily="18" charset="0"/>
              </a:rPr>
              <a:t> </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Immagine 2">
            <a:extLst>
              <a:ext uri="{FF2B5EF4-FFF2-40B4-BE49-F238E27FC236}">
                <a16:creationId xmlns:a16="http://schemas.microsoft.com/office/drawing/2014/main" id="{D0279838-3D0E-4D78-8C34-715DB8FCFA76}"/>
              </a:ext>
            </a:extLst>
          </p:cNvPr>
          <p:cNvPicPr/>
          <p:nvPr/>
        </p:nvPicPr>
        <p:blipFill>
          <a:blip r:embed="rId2" cstate="print"/>
          <a:srcRect/>
          <a:stretch>
            <a:fillRect/>
          </a:stretch>
        </p:blipFill>
        <p:spPr bwMode="auto">
          <a:xfrm>
            <a:off x="6590805" y="4191990"/>
            <a:ext cx="4113274" cy="2256311"/>
          </a:xfrm>
          <a:prstGeom prst="rect">
            <a:avLst/>
          </a:prstGeom>
          <a:noFill/>
          <a:ln w="9525">
            <a:noFill/>
            <a:miter lim="800000"/>
            <a:headEnd/>
            <a:tailEnd/>
          </a:ln>
        </p:spPr>
      </p:pic>
    </p:spTree>
    <p:extLst>
      <p:ext uri="{BB962C8B-B14F-4D97-AF65-F5344CB8AC3E}">
        <p14:creationId xmlns:p14="http://schemas.microsoft.com/office/powerpoint/2010/main" val="38280510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0"/>
                <a:lumOff val="100000"/>
              </a:schemeClr>
            </a:gs>
            <a:gs pos="35000">
              <a:schemeClr val="accent2">
                <a:lumMod val="0"/>
                <a:lumOff val="100000"/>
              </a:schemeClr>
            </a:gs>
            <a:gs pos="100000">
              <a:schemeClr val="accent2">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3" name="Segnaposto testo 2">
            <a:extLst>
              <a:ext uri="{FF2B5EF4-FFF2-40B4-BE49-F238E27FC236}">
                <a16:creationId xmlns:a16="http://schemas.microsoft.com/office/drawing/2014/main" id="{336FE487-3381-45EC-8D88-1CD187E7C47D}"/>
              </a:ext>
            </a:extLst>
          </p:cNvPr>
          <p:cNvSpPr>
            <a:spLocks noGrp="1"/>
          </p:cNvSpPr>
          <p:nvPr>
            <p:ph type="body" idx="1"/>
          </p:nvPr>
        </p:nvSpPr>
        <p:spPr>
          <a:xfrm>
            <a:off x="1828801" y="1425040"/>
            <a:ext cx="9026882" cy="5107840"/>
          </a:xfrm>
        </p:spPr>
        <p:txBody>
          <a:bodyPr>
            <a:normAutofit/>
          </a:bodyPr>
          <a:lstStyle/>
          <a:p>
            <a:pPr algn="just">
              <a:lnSpc>
                <a:spcPct val="107000"/>
              </a:lnSpc>
              <a:spcAft>
                <a:spcPts val="800"/>
              </a:spcAft>
              <a:tabLst>
                <a:tab pos="590550" algn="l"/>
              </a:tabLst>
            </a:pPr>
            <a:r>
              <a:rPr lang="it-IT" sz="1800" dirty="0">
                <a:effectLst/>
                <a:latin typeface="Book Antiqua" panose="02040602050305030304" pitchFamily="18" charset="0"/>
                <a:ea typeface="Calibri" panose="020F0502020204030204" pitchFamily="34" charset="0"/>
                <a:cs typeface="Times New Roman" panose="02020603050405020304" pitchFamily="18" charset="0"/>
              </a:rPr>
              <a:t>La convenienza di procedere alla lavorazione delle materie prime nell’immediata adiacenza dei porti spiega la grande concentrazione di </a:t>
            </a:r>
            <a:r>
              <a:rPr lang="it-IT" sz="1800" b="1" dirty="0">
                <a:solidFill>
                  <a:srgbClr val="FF0000"/>
                </a:solidFill>
                <a:effectLst/>
                <a:latin typeface="Book Antiqua" panose="02040602050305030304" pitchFamily="18" charset="0"/>
                <a:ea typeface="Calibri" panose="020F0502020204030204" pitchFamily="34" charset="0"/>
                <a:cs typeface="Times New Roman" panose="02020603050405020304" pitchFamily="18" charset="0"/>
              </a:rPr>
              <a:t>industrie siderurgiche e meccaniche, di raffinerie e di cantieri navali</a:t>
            </a:r>
            <a:r>
              <a:rPr lang="it-IT" sz="1800" dirty="0">
                <a:solidFill>
                  <a:srgbClr val="FF0000"/>
                </a:solidFill>
                <a:effectLst/>
                <a:latin typeface="Book Antiqua" panose="02040602050305030304" pitchFamily="18" charset="0"/>
                <a:ea typeface="Calibri" panose="020F0502020204030204" pitchFamily="34" charset="0"/>
                <a:cs typeface="Times New Roman" panose="02020603050405020304" pitchFamily="18" charset="0"/>
              </a:rPr>
              <a:t> </a:t>
            </a:r>
            <a:r>
              <a:rPr lang="it-IT" sz="1800" dirty="0">
                <a:effectLst/>
                <a:latin typeface="Book Antiqua" panose="02040602050305030304" pitchFamily="18" charset="0"/>
                <a:ea typeface="Calibri" panose="020F0502020204030204" pitchFamily="34" charset="0"/>
                <a:cs typeface="Times New Roman" panose="02020603050405020304" pitchFamily="18" charset="0"/>
              </a:rPr>
              <a:t>presso Genova, Savona, La Spezia, ecc.</a:t>
            </a:r>
          </a:p>
          <a:p>
            <a:pPr algn="just">
              <a:lnSpc>
                <a:spcPct val="107000"/>
              </a:lnSpc>
              <a:spcAft>
                <a:spcPts val="800"/>
              </a:spcAft>
              <a:tabLst>
                <a:tab pos="590550" algn="l"/>
              </a:tabLst>
            </a:pPr>
            <a:r>
              <a:rPr lang="it-IT" sz="1800" dirty="0">
                <a:effectLst/>
                <a:latin typeface="Book Antiqua" panose="02040602050305030304" pitchFamily="18" charset="0"/>
                <a:ea typeface="Calibri" panose="020F0502020204030204" pitchFamily="34" charset="0"/>
                <a:cs typeface="Times New Roman" panose="02020603050405020304" pitchFamily="18" charset="0"/>
              </a:rPr>
              <a:t>I più grandi cantieri navali sono a Genova-Voltri, Genova-Sestri (Ansaldo), Pietra Ligure, La Spezia…</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tabLst>
                <a:tab pos="590550" algn="l"/>
              </a:tabLst>
            </a:pPr>
            <a:r>
              <a:rPr lang="it-IT" sz="1800" dirty="0">
                <a:effectLst/>
                <a:latin typeface="Book Antiqua" panose="02040602050305030304" pitchFamily="18" charset="0"/>
                <a:ea typeface="Calibri" panose="020F0502020204030204" pitchFamily="34" charset="0"/>
                <a:cs typeface="Times New Roman" panose="02020603050405020304" pitchFamily="18" charset="0"/>
              </a:rPr>
              <a:t>Varie </a:t>
            </a:r>
            <a:r>
              <a:rPr lang="it-IT" sz="1800" b="1" dirty="0">
                <a:solidFill>
                  <a:srgbClr val="FF0000"/>
                </a:solidFill>
                <a:effectLst/>
                <a:latin typeface="Book Antiqua" panose="02040602050305030304" pitchFamily="18" charset="0"/>
                <a:ea typeface="Calibri" panose="020F0502020204030204" pitchFamily="34" charset="0"/>
                <a:cs typeface="Times New Roman" panose="02020603050405020304" pitchFamily="18" charset="0"/>
              </a:rPr>
              <a:t>industrie chimiche per la produzione di saponi, profumi, concimi</a:t>
            </a:r>
            <a:r>
              <a:rPr lang="it-IT" sz="1800" dirty="0">
                <a:effectLst/>
                <a:latin typeface="Book Antiqua" panose="02040602050305030304" pitchFamily="18" charset="0"/>
                <a:ea typeface="Calibri" panose="020F0502020204030204" pitchFamily="34" charset="0"/>
                <a:cs typeface="Times New Roman" panose="02020603050405020304" pitchFamily="18" charset="0"/>
              </a:rPr>
              <a:t>. Ricordiamo poi le </a:t>
            </a:r>
            <a:r>
              <a:rPr lang="it-IT" sz="1800" b="1" dirty="0">
                <a:solidFill>
                  <a:srgbClr val="FF0000"/>
                </a:solidFill>
                <a:effectLst/>
                <a:latin typeface="Book Antiqua" panose="02040602050305030304" pitchFamily="18" charset="0"/>
                <a:ea typeface="Calibri" panose="020F0502020204030204" pitchFamily="34" charset="0"/>
                <a:cs typeface="Times New Roman" panose="02020603050405020304" pitchFamily="18" charset="0"/>
              </a:rPr>
              <a:t>industrie estrattive (lignite, grafite, marmi, manganese, lavagne)</a:t>
            </a:r>
            <a:r>
              <a:rPr lang="it-IT" sz="1800" dirty="0">
                <a:effectLst/>
                <a:latin typeface="Book Antiqua" panose="02040602050305030304" pitchFamily="18" charset="0"/>
                <a:ea typeface="Calibri" panose="020F0502020204030204" pitchFamily="34" charset="0"/>
                <a:cs typeface="Times New Roman" panose="02020603050405020304" pitchFamily="18" charset="0"/>
              </a:rPr>
              <a:t>; poi le vetrerie, le ceramiche, l’artigianato. </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tabLst>
                <a:tab pos="590550" algn="l"/>
              </a:tabLst>
            </a:pPr>
            <a:r>
              <a:rPr lang="it-IT" sz="1800" dirty="0">
                <a:effectLst/>
                <a:latin typeface="Book Antiqua" panose="02040602050305030304" pitchFamily="18" charset="0"/>
                <a:ea typeface="Calibri" panose="020F0502020204030204" pitchFamily="34" charset="0"/>
                <a:cs typeface="Times New Roman" panose="02020603050405020304" pitchFamily="18" charset="0"/>
              </a:rPr>
              <a:t>Le industrie alimentari sono legate alle attività agricole: oleifici e pastifici a Oneglia e le industrie enologiche delle Cinque Terre.</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it-IT" dirty="0">
              <a:latin typeface="Book Antiqua" panose="02040602050305030304" pitchFamily="18" charset="0"/>
            </a:endParaRPr>
          </a:p>
        </p:txBody>
      </p:sp>
    </p:spTree>
    <p:extLst>
      <p:ext uri="{BB962C8B-B14F-4D97-AF65-F5344CB8AC3E}">
        <p14:creationId xmlns:p14="http://schemas.microsoft.com/office/powerpoint/2010/main" val="6262614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effectLst/>
      </p:bgPr>
    </p:bg>
    <p:spTree>
      <p:nvGrpSpPr>
        <p:cNvPr id="1" name=""/>
        <p:cNvGrpSpPr/>
        <p:nvPr/>
      </p:nvGrpSpPr>
      <p:grpSpPr>
        <a:xfrm>
          <a:off x="0" y="0"/>
          <a:ext cx="0" cy="0"/>
          <a:chOff x="0" y="0"/>
          <a:chExt cx="0" cy="0"/>
        </a:xfrm>
      </p:grpSpPr>
      <p:pic>
        <p:nvPicPr>
          <p:cNvPr id="5" name="Immagine 1">
            <a:extLst>
              <a:ext uri="{FF2B5EF4-FFF2-40B4-BE49-F238E27FC236}">
                <a16:creationId xmlns:a16="http://schemas.microsoft.com/office/drawing/2014/main" id="{FAF96478-57AB-4080-87C6-E1702616338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69062" y="1583929"/>
            <a:ext cx="2723387" cy="1819138"/>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a:extLst>
              <a:ext uri="{FF2B5EF4-FFF2-40B4-BE49-F238E27FC236}">
                <a16:creationId xmlns:a16="http://schemas.microsoft.com/office/drawing/2014/main" id="{77848C31-AD6C-46C8-BC46-6CA9C0ADFB85}"/>
              </a:ext>
            </a:extLst>
          </p:cNvPr>
          <p:cNvSpPr>
            <a:spLocks noChangeArrowheads="1"/>
          </p:cNvSpPr>
          <p:nvPr/>
        </p:nvSpPr>
        <p:spPr bwMode="auto">
          <a:xfrm>
            <a:off x="1642819" y="656344"/>
            <a:ext cx="926361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4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it-IT" altLang="it-IT" sz="2800" b="0"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Industria chimica                                  Industria estrattiva</a:t>
            </a:r>
            <a:endParaRPr kumimoji="0" lang="it-IT" altLang="it-IT"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8" name="Rectangle 8">
            <a:extLst>
              <a:ext uri="{FF2B5EF4-FFF2-40B4-BE49-F238E27FC236}">
                <a16:creationId xmlns:a16="http://schemas.microsoft.com/office/drawing/2014/main" id="{C5CAA308-AAC4-40CC-849A-307DEB2DBA0C}"/>
              </a:ext>
            </a:extLst>
          </p:cNvPr>
          <p:cNvSpPr>
            <a:spLocks noChangeArrowheads="1"/>
          </p:cNvSpPr>
          <p:nvPr/>
        </p:nvSpPr>
        <p:spPr bwMode="auto">
          <a:xfrm>
            <a:off x="1642819" y="3823122"/>
            <a:ext cx="926361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it-IT" sz="2800" dirty="0">
                <a:latin typeface="Times New Roman" panose="02020603050405020304" pitchFamily="18" charset="0"/>
                <a:cs typeface="Times New Roman" panose="02020603050405020304" pitchFamily="18" charset="0"/>
              </a:rPr>
              <a:t>Industria alimentare                                Industria enologica  </a:t>
            </a:r>
          </a:p>
        </p:txBody>
      </p:sp>
      <p:pic>
        <p:nvPicPr>
          <p:cNvPr id="1031" name="Immagine 2">
            <a:extLst>
              <a:ext uri="{FF2B5EF4-FFF2-40B4-BE49-F238E27FC236}">
                <a16:creationId xmlns:a16="http://schemas.microsoft.com/office/drawing/2014/main" id="{13B6DDB4-7773-48E3-AD76-706A7E17947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86284" y="1583929"/>
            <a:ext cx="2723388" cy="1812073"/>
          </a:xfrm>
          <a:prstGeom prst="rect">
            <a:avLst/>
          </a:prstGeom>
          <a:noFill/>
          <a:extLst>
            <a:ext uri="{909E8E84-426E-40DD-AFC4-6F175D3DCCD1}">
              <a14:hiddenFill xmlns:a14="http://schemas.microsoft.com/office/drawing/2010/main">
                <a:solidFill>
                  <a:srgbClr val="FFFFFF"/>
                </a:solidFill>
              </a14:hiddenFill>
            </a:ext>
          </a:extLst>
        </p:spPr>
      </p:pic>
      <p:pic>
        <p:nvPicPr>
          <p:cNvPr id="1034" name="Immagine 3">
            <a:extLst>
              <a:ext uri="{FF2B5EF4-FFF2-40B4-BE49-F238E27FC236}">
                <a16:creationId xmlns:a16="http://schemas.microsoft.com/office/drawing/2014/main" id="{8308C53E-5E76-4F59-B9DC-BE11D7D0BBB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36654" y="4812676"/>
            <a:ext cx="2755795" cy="1535838"/>
          </a:xfrm>
          <a:prstGeom prst="rect">
            <a:avLst/>
          </a:prstGeom>
          <a:noFill/>
          <a:extLst>
            <a:ext uri="{909E8E84-426E-40DD-AFC4-6F175D3DCCD1}">
              <a14:hiddenFill xmlns:a14="http://schemas.microsoft.com/office/drawing/2010/main">
                <a:solidFill>
                  <a:srgbClr val="FFFFFF"/>
                </a:solidFill>
              </a14:hiddenFill>
            </a:ext>
          </a:extLst>
        </p:spPr>
      </p:pic>
      <p:pic>
        <p:nvPicPr>
          <p:cNvPr id="1037" name="Immagine 5">
            <a:extLst>
              <a:ext uri="{FF2B5EF4-FFF2-40B4-BE49-F238E27FC236}">
                <a16:creationId xmlns:a16="http://schemas.microsoft.com/office/drawing/2014/main" id="{AF05B1D6-9CB1-4BBF-84E8-BF8652D895A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H="1">
            <a:off x="7786284" y="4789329"/>
            <a:ext cx="2566924" cy="15358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89392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0"/>
                <a:lumOff val="100000"/>
              </a:schemeClr>
            </a:gs>
            <a:gs pos="35000">
              <a:schemeClr val="accent2">
                <a:lumMod val="0"/>
                <a:lumOff val="100000"/>
              </a:schemeClr>
            </a:gs>
            <a:gs pos="100000">
              <a:schemeClr val="accent2">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3" name="Segnaposto testo 2">
            <a:extLst>
              <a:ext uri="{FF2B5EF4-FFF2-40B4-BE49-F238E27FC236}">
                <a16:creationId xmlns:a16="http://schemas.microsoft.com/office/drawing/2014/main" id="{336FE487-3381-45EC-8D88-1CD187E7C47D}"/>
              </a:ext>
            </a:extLst>
          </p:cNvPr>
          <p:cNvSpPr>
            <a:spLocks noGrp="1"/>
          </p:cNvSpPr>
          <p:nvPr>
            <p:ph type="body" idx="1"/>
          </p:nvPr>
        </p:nvSpPr>
        <p:spPr>
          <a:xfrm>
            <a:off x="1828801" y="1484416"/>
            <a:ext cx="9026882" cy="5048464"/>
          </a:xfrm>
        </p:spPr>
        <p:txBody>
          <a:bodyPr>
            <a:normAutofit/>
          </a:bodyPr>
          <a:lstStyle/>
          <a:p>
            <a:pPr algn="just">
              <a:lnSpc>
                <a:spcPct val="107000"/>
              </a:lnSpc>
              <a:spcAft>
                <a:spcPts val="800"/>
              </a:spcAft>
              <a:tabLst>
                <a:tab pos="590550" algn="l"/>
              </a:tabLst>
            </a:pPr>
            <a:r>
              <a:rPr lang="it-IT" sz="1800" dirty="0">
                <a:effectLst/>
                <a:latin typeface="Book Antiqua" panose="02040602050305030304" pitchFamily="18" charset="0"/>
                <a:ea typeface="Calibri" panose="020F0502020204030204" pitchFamily="34" charset="0"/>
                <a:cs typeface="Times New Roman" panose="02020603050405020304" pitchFamily="18" charset="0"/>
              </a:rPr>
              <a:t>Il </a:t>
            </a:r>
            <a:r>
              <a:rPr lang="it-IT" sz="1800" b="1" dirty="0">
                <a:solidFill>
                  <a:srgbClr val="FF0000"/>
                </a:solidFill>
                <a:effectLst/>
                <a:latin typeface="Book Antiqua" panose="02040602050305030304" pitchFamily="18" charset="0"/>
                <a:ea typeface="Calibri" panose="020F0502020204030204" pitchFamily="34" charset="0"/>
                <a:cs typeface="Times New Roman" panose="02020603050405020304" pitchFamily="18" charset="0"/>
              </a:rPr>
              <a:t>turismo</a:t>
            </a:r>
            <a:r>
              <a:rPr lang="it-IT" sz="1800" dirty="0">
                <a:effectLst/>
                <a:latin typeface="Book Antiqua" panose="02040602050305030304" pitchFamily="18" charset="0"/>
                <a:ea typeface="Calibri" panose="020F0502020204030204" pitchFamily="34" charset="0"/>
                <a:cs typeface="Times New Roman" panose="02020603050405020304" pitchFamily="18" charset="0"/>
              </a:rPr>
              <a:t>, in complesso, ha trovato elementi favorevoli: il clima, le grandi bellezze della costa sulle due “riviere”, la posizione della regione.</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tabLst>
                <a:tab pos="590550" algn="l"/>
              </a:tabLst>
            </a:pPr>
            <a:r>
              <a:rPr lang="it-IT" sz="1800" dirty="0">
                <a:effectLst/>
                <a:latin typeface="Book Antiqua" panose="02040602050305030304" pitchFamily="18" charset="0"/>
                <a:ea typeface="Calibri" panose="020F0502020204030204" pitchFamily="34" charset="0"/>
                <a:cs typeface="Times New Roman" panose="02020603050405020304" pitchFamily="18" charset="0"/>
              </a:rPr>
              <a:t>Le località che hanno fatto della regione una delle mete più famose del turismo internazionale sono quelle deliziose cittadine che, su tutto l’arco della costa ligure, si affacciano sul mare con le loro spiaggette e con i caratteristici porticcioli. Tutte queste borgate, spesso strette fra i colli e il mare in zone di incomparabile bellezza, si sono andate sviluppando via via che il “fenomeno turistico”, crescendo di proporzioni, provocava un progressivo ampliamento e rimodernamento di tutte le attrezzature ricettive: alberghi, pensioni, campeggi, ecc.</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tabLst>
                <a:tab pos="590550" algn="l"/>
              </a:tabLst>
            </a:pPr>
            <a:r>
              <a:rPr lang="it-IT" sz="1800" b="1" dirty="0">
                <a:solidFill>
                  <a:srgbClr val="FF0000"/>
                </a:solidFill>
                <a:effectLst/>
                <a:latin typeface="Book Antiqua" panose="02040602050305030304" pitchFamily="18" charset="0"/>
                <a:ea typeface="Calibri" panose="020F0502020204030204" pitchFamily="34" charset="0"/>
                <a:cs typeface="Times New Roman" panose="02020603050405020304" pitchFamily="18" charset="0"/>
              </a:rPr>
              <a:t>Camogli, Lerici, Portofino, Santa Margherita, Rapallo, Sanremo, Bordighera, Ventimiglia, Alassio</a:t>
            </a:r>
            <a:r>
              <a:rPr lang="it-IT" sz="1800" dirty="0">
                <a:effectLst/>
                <a:latin typeface="Book Antiqua" panose="02040602050305030304" pitchFamily="18" charset="0"/>
                <a:ea typeface="Calibri" panose="020F0502020204030204" pitchFamily="34" charset="0"/>
                <a:cs typeface="Times New Roman" panose="02020603050405020304" pitchFamily="18" charset="0"/>
              </a:rPr>
              <a:t>, ecc. sono </a:t>
            </a:r>
            <a:r>
              <a:rPr lang="it-IT" sz="1800" b="1" dirty="0">
                <a:solidFill>
                  <a:srgbClr val="FF0000"/>
                </a:solidFill>
                <a:effectLst/>
                <a:latin typeface="Book Antiqua" panose="02040602050305030304" pitchFamily="18" charset="0"/>
                <a:ea typeface="Calibri" panose="020F0502020204030204" pitchFamily="34" charset="0"/>
                <a:cs typeface="Times New Roman" panose="02020603050405020304" pitchFamily="18" charset="0"/>
              </a:rPr>
              <a:t>luoghi di villeggiatura</a:t>
            </a:r>
            <a:r>
              <a:rPr lang="it-IT" sz="1800" dirty="0">
                <a:solidFill>
                  <a:srgbClr val="FF0000"/>
                </a:solidFill>
                <a:effectLst/>
                <a:latin typeface="Book Antiqua" panose="02040602050305030304" pitchFamily="18" charset="0"/>
                <a:ea typeface="Calibri" panose="020F0502020204030204" pitchFamily="34" charset="0"/>
                <a:cs typeface="Times New Roman" panose="02020603050405020304" pitchFamily="18" charset="0"/>
              </a:rPr>
              <a:t> </a:t>
            </a:r>
            <a:r>
              <a:rPr lang="it-IT" sz="1800" dirty="0">
                <a:effectLst/>
                <a:latin typeface="Book Antiqua" panose="02040602050305030304" pitchFamily="18" charset="0"/>
                <a:ea typeface="Calibri" panose="020F0502020204030204" pitchFamily="34" charset="0"/>
                <a:cs typeface="Times New Roman" panose="02020603050405020304" pitchFamily="18" charset="0"/>
              </a:rPr>
              <a:t>notissimi e frequentati, soprattutto durante la stagione estiva, da turisti di tutta Europa.</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it-IT" dirty="0">
              <a:latin typeface="Book Antiqua" panose="02040602050305030304" pitchFamily="18" charset="0"/>
            </a:endParaRPr>
          </a:p>
        </p:txBody>
      </p:sp>
    </p:spTree>
    <p:extLst>
      <p:ext uri="{BB962C8B-B14F-4D97-AF65-F5344CB8AC3E}">
        <p14:creationId xmlns:p14="http://schemas.microsoft.com/office/powerpoint/2010/main" val="10465059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3" name="Segnaposto contenuto 2"/>
          <p:cNvSpPr>
            <a:spLocks noGrp="1"/>
          </p:cNvSpPr>
          <p:nvPr>
            <p:ph idx="1"/>
          </p:nvPr>
        </p:nvSpPr>
        <p:spPr>
          <a:xfrm>
            <a:off x="2551634" y="883920"/>
            <a:ext cx="8915400" cy="5516880"/>
          </a:xfrm>
        </p:spPr>
        <p:txBody>
          <a:bodyPr>
            <a:normAutofit/>
          </a:bodyPr>
          <a:lstStyle/>
          <a:p>
            <a:pPr>
              <a:lnSpc>
                <a:spcPct val="107000"/>
              </a:lnSpc>
              <a:spcAft>
                <a:spcPts val="800"/>
              </a:spcAft>
              <a:tabLst>
                <a:tab pos="590550" algn="l"/>
              </a:tabLst>
            </a:pPr>
            <a:r>
              <a:rPr lang="it-IT" sz="1800" b="1" dirty="0">
                <a:solidFill>
                  <a:srgbClr val="FF0000"/>
                </a:solidFill>
                <a:effectLst/>
                <a:latin typeface="Bodoni MT Black" panose="02070A03080606020203" pitchFamily="18" charset="0"/>
                <a:ea typeface="Calibri" panose="020F0502020204030204" pitchFamily="34" charset="0"/>
                <a:cs typeface="Times New Roman" panose="02020603050405020304" pitchFamily="18" charset="0"/>
              </a:rPr>
              <a:t>GEOSTORIA</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tabLst>
                <a:tab pos="590550" algn="l"/>
              </a:tabLst>
            </a:pPr>
            <a:r>
              <a:rPr lang="it-IT" sz="1800" dirty="0">
                <a:effectLst/>
                <a:latin typeface="Book Antiqua" panose="02040602050305030304" pitchFamily="18" charset="0"/>
                <a:ea typeface="Calibri" panose="020F0502020204030204" pitchFamily="34" charset="0"/>
                <a:cs typeface="Times New Roman" panose="02020603050405020304" pitchFamily="18" charset="0"/>
              </a:rPr>
              <a:t>Se noi oggi viviamo in uno Stato italiano unito, indipendente e democratico, lo dobbiamo anche a due personaggi legati alla Liguria: </a:t>
            </a:r>
            <a:r>
              <a:rPr lang="it-IT" sz="1800" b="1" dirty="0">
                <a:solidFill>
                  <a:srgbClr val="FF0000"/>
                </a:solidFill>
                <a:effectLst/>
                <a:latin typeface="Book Antiqua" panose="02040602050305030304" pitchFamily="18" charset="0"/>
                <a:ea typeface="Calibri" panose="020F0502020204030204" pitchFamily="34" charset="0"/>
                <a:cs typeface="Times New Roman" panose="02020603050405020304" pitchFamily="18" charset="0"/>
              </a:rPr>
              <a:t>Giuseppe Mazzini</a:t>
            </a:r>
            <a:r>
              <a:rPr lang="it-IT" sz="1800" dirty="0">
                <a:effectLst/>
                <a:latin typeface="Book Antiqua" panose="02040602050305030304" pitchFamily="18" charset="0"/>
                <a:ea typeface="Calibri" panose="020F0502020204030204" pitchFamily="34" charset="0"/>
                <a:cs typeface="Times New Roman" panose="02020603050405020304" pitchFamily="18" charset="0"/>
              </a:rPr>
              <a:t>, un grande pensatore nato a Genova, e </a:t>
            </a:r>
            <a:r>
              <a:rPr lang="it-IT" sz="1800" b="1" dirty="0">
                <a:solidFill>
                  <a:srgbClr val="FF0000"/>
                </a:solidFill>
                <a:effectLst/>
                <a:latin typeface="Book Antiqua" panose="02040602050305030304" pitchFamily="18" charset="0"/>
                <a:ea typeface="Calibri" panose="020F0502020204030204" pitchFamily="34" charset="0"/>
                <a:cs typeface="Times New Roman" panose="02020603050405020304" pitchFamily="18" charset="0"/>
              </a:rPr>
              <a:t>Giuseppe Garibaldi</a:t>
            </a:r>
            <a:r>
              <a:rPr lang="it-IT" sz="1800" dirty="0">
                <a:effectLst/>
                <a:latin typeface="Book Antiqua" panose="02040602050305030304" pitchFamily="18" charset="0"/>
                <a:ea typeface="Calibri" panose="020F0502020204030204" pitchFamily="34" charset="0"/>
                <a:cs typeface="Times New Roman" panose="02020603050405020304" pitchFamily="18" charset="0"/>
              </a:rPr>
              <a:t>, nato nella vicina Nizza, che dalla spiaggia di Quarto, presso Genova, nel 1860 partì con circa mille giovani volontari.</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it-IT" dirty="0"/>
          </a:p>
        </p:txBody>
      </p:sp>
      <p:pic>
        <p:nvPicPr>
          <p:cNvPr id="4" name="Immagine 3">
            <a:extLst>
              <a:ext uri="{FF2B5EF4-FFF2-40B4-BE49-F238E27FC236}">
                <a16:creationId xmlns:a16="http://schemas.microsoft.com/office/drawing/2014/main" id="{8213E679-3F32-4278-B5F5-863B047F939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36487" y="2979507"/>
            <a:ext cx="3010814" cy="2994573"/>
          </a:xfrm>
          <a:prstGeom prst="rect">
            <a:avLst/>
          </a:prstGeom>
        </p:spPr>
      </p:pic>
    </p:spTree>
    <p:extLst>
      <p:ext uri="{BB962C8B-B14F-4D97-AF65-F5344CB8AC3E}">
        <p14:creationId xmlns:p14="http://schemas.microsoft.com/office/powerpoint/2010/main" val="1716656368"/>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3" name="Segnaposto contenuto 2"/>
          <p:cNvSpPr>
            <a:spLocks noGrp="1"/>
          </p:cNvSpPr>
          <p:nvPr>
            <p:ph idx="1"/>
          </p:nvPr>
        </p:nvSpPr>
        <p:spPr>
          <a:xfrm>
            <a:off x="2551634" y="883920"/>
            <a:ext cx="8915400" cy="5516880"/>
          </a:xfrm>
        </p:spPr>
        <p:txBody>
          <a:bodyPr>
            <a:normAutofit/>
          </a:bodyPr>
          <a:lstStyle/>
          <a:p>
            <a:pPr marL="0" indent="0">
              <a:lnSpc>
                <a:spcPct val="107000"/>
              </a:lnSpc>
              <a:spcAft>
                <a:spcPts val="800"/>
              </a:spcAft>
              <a:buNone/>
              <a:tabLst>
                <a:tab pos="590550" algn="l"/>
              </a:tabLst>
            </a:pPr>
            <a:r>
              <a:rPr lang="it-IT" sz="1800" dirty="0">
                <a:effectLst/>
                <a:latin typeface="Book Antiqua" panose="02040602050305030304" pitchFamily="18" charset="0"/>
                <a:ea typeface="Calibri" panose="020F0502020204030204" pitchFamily="34" charset="0"/>
                <a:cs typeface="Times New Roman" panose="02020603050405020304" pitchFamily="18" charset="0"/>
              </a:rPr>
              <a:t>Sbarcò a Marsala, in Sicilia, e conquistò tutta l’Italia meridionale per unirla allo Stato italiano che stava nascendo. I due personaggi sono talmente importanti per la storia del nostro Paese che quasi in ogni città italiana ci sono vie o piazze a loro intitolate.</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it-IT" dirty="0"/>
          </a:p>
        </p:txBody>
      </p:sp>
      <p:pic>
        <p:nvPicPr>
          <p:cNvPr id="5" name="Immagine 4">
            <a:extLst>
              <a:ext uri="{FF2B5EF4-FFF2-40B4-BE49-F238E27FC236}">
                <a16:creationId xmlns:a16="http://schemas.microsoft.com/office/drawing/2014/main" id="{3CCF3A97-3FF9-4859-877A-CFC70E684FA0}"/>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2938800" y="2531011"/>
            <a:ext cx="3509501" cy="3703534"/>
          </a:xfrm>
          <a:prstGeom prst="rect">
            <a:avLst/>
          </a:prstGeom>
          <a:noFill/>
          <a:ln>
            <a:noFill/>
          </a:ln>
        </p:spPr>
      </p:pic>
      <p:pic>
        <p:nvPicPr>
          <p:cNvPr id="6" name="Immagine 5">
            <a:extLst>
              <a:ext uri="{FF2B5EF4-FFF2-40B4-BE49-F238E27FC236}">
                <a16:creationId xmlns:a16="http://schemas.microsoft.com/office/drawing/2014/main" id="{5226F98D-F6FA-4D43-A31C-FEBED3B72374}"/>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6835467" y="2973202"/>
            <a:ext cx="4495284" cy="3261343"/>
          </a:xfrm>
          <a:prstGeom prst="rect">
            <a:avLst/>
          </a:prstGeom>
          <a:noFill/>
          <a:ln>
            <a:noFill/>
          </a:ln>
        </p:spPr>
      </p:pic>
    </p:spTree>
    <p:extLst>
      <p:ext uri="{BB962C8B-B14F-4D97-AF65-F5344CB8AC3E}">
        <p14:creationId xmlns:p14="http://schemas.microsoft.com/office/powerpoint/2010/main" val="2488945591"/>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8486C6D-4CE9-4603-9464-D9D5A32259F4}"/>
              </a:ext>
            </a:extLst>
          </p:cNvPr>
          <p:cNvSpPr>
            <a:spLocks noGrp="1"/>
          </p:cNvSpPr>
          <p:nvPr>
            <p:ph type="title"/>
          </p:nvPr>
        </p:nvSpPr>
        <p:spPr>
          <a:xfrm>
            <a:off x="2713702" y="624109"/>
            <a:ext cx="8790909" cy="585259"/>
          </a:xfrm>
        </p:spPr>
        <p:txBody>
          <a:bodyPr>
            <a:normAutofit/>
          </a:bodyPr>
          <a:lstStyle/>
          <a:p>
            <a:r>
              <a:rPr lang="it-IT" sz="1700" b="1" dirty="0">
                <a:solidFill>
                  <a:srgbClr val="FF0000"/>
                </a:solidFill>
                <a:latin typeface="Bodoni MT Black" panose="02070A03080606020203" pitchFamily="18" charset="0"/>
                <a:cs typeface="Times New Roman" panose="02020603050405020304" pitchFamily="18" charset="0"/>
              </a:rPr>
              <a:t>IN VIAGGIO</a:t>
            </a:r>
          </a:p>
        </p:txBody>
      </p:sp>
      <p:sp>
        <p:nvSpPr>
          <p:cNvPr id="3" name="Segnaposto contenuto 2">
            <a:extLst>
              <a:ext uri="{FF2B5EF4-FFF2-40B4-BE49-F238E27FC236}">
                <a16:creationId xmlns:a16="http://schemas.microsoft.com/office/drawing/2014/main" id="{438E014C-1EC7-4750-8E04-9B1E8238382F}"/>
              </a:ext>
            </a:extLst>
          </p:cNvPr>
          <p:cNvSpPr>
            <a:spLocks noGrp="1"/>
          </p:cNvSpPr>
          <p:nvPr>
            <p:ph idx="1"/>
          </p:nvPr>
        </p:nvSpPr>
        <p:spPr>
          <a:xfrm>
            <a:off x="2073017" y="1080655"/>
            <a:ext cx="9431593" cy="5457209"/>
          </a:xfrm>
        </p:spPr>
        <p:txBody>
          <a:bodyPr>
            <a:normAutofit/>
          </a:bodyPr>
          <a:lstStyle/>
          <a:p>
            <a:pPr>
              <a:lnSpc>
                <a:spcPct val="107000"/>
              </a:lnSpc>
              <a:spcAft>
                <a:spcPts val="800"/>
              </a:spcAft>
              <a:tabLst>
                <a:tab pos="590550" algn="l"/>
              </a:tabLst>
            </a:pP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just">
              <a:lnSpc>
                <a:spcPct val="107000"/>
              </a:lnSpc>
              <a:buNone/>
              <a:tabLst>
                <a:tab pos="590550" algn="l"/>
              </a:tabLst>
            </a:pPr>
            <a:r>
              <a:rPr lang="it-IT" sz="1800" dirty="0">
                <a:effectLst/>
                <a:latin typeface="Book Antiqua" panose="02040602050305030304" pitchFamily="18" charset="0"/>
                <a:ea typeface="Calibri" panose="020F0502020204030204" pitchFamily="34" charset="0"/>
                <a:cs typeface="Times New Roman" panose="02020603050405020304" pitchFamily="18" charset="0"/>
              </a:rPr>
              <a:t>Al </a:t>
            </a:r>
            <a:r>
              <a:rPr lang="it-IT" sz="1800" b="1" dirty="0">
                <a:solidFill>
                  <a:srgbClr val="FF0000"/>
                </a:solidFill>
                <a:effectLst/>
                <a:latin typeface="Book Antiqua" panose="02040602050305030304" pitchFamily="18" charset="0"/>
                <a:ea typeface="Calibri" panose="020F0502020204030204" pitchFamily="34" charset="0"/>
                <a:cs typeface="Times New Roman" panose="02020603050405020304" pitchFamily="18" charset="0"/>
              </a:rPr>
              <a:t>Museo del mare nel Porto Antico di Genova</a:t>
            </a:r>
            <a:r>
              <a:rPr lang="it-IT" sz="1800" dirty="0">
                <a:effectLst/>
                <a:latin typeface="Book Antiqua" panose="02040602050305030304" pitchFamily="18" charset="0"/>
                <a:ea typeface="Calibri" panose="020F0502020204030204" pitchFamily="34" charset="0"/>
                <a:cs typeface="Times New Roman" panose="02020603050405020304" pitchFamily="18" charset="0"/>
              </a:rPr>
              <a:t>, si trova il famoso </a:t>
            </a:r>
            <a:r>
              <a:rPr lang="it-IT" sz="1800" b="1" dirty="0">
                <a:solidFill>
                  <a:srgbClr val="FF0000"/>
                </a:solidFill>
                <a:effectLst/>
                <a:latin typeface="Book Antiqua" panose="02040602050305030304" pitchFamily="18" charset="0"/>
                <a:ea typeface="Calibri" panose="020F0502020204030204" pitchFamily="34" charset="0"/>
                <a:cs typeface="Times New Roman" panose="02020603050405020304" pitchFamily="18" charset="0"/>
              </a:rPr>
              <a:t>Acquario</a:t>
            </a:r>
            <a:r>
              <a:rPr lang="it-IT" sz="1800" dirty="0">
                <a:effectLst/>
                <a:latin typeface="Book Antiqua" panose="02040602050305030304" pitchFamily="18" charset="0"/>
                <a:ea typeface="Calibri" panose="020F0502020204030204" pitchFamily="34" charset="0"/>
                <a:cs typeface="Times New Roman" panose="02020603050405020304" pitchFamily="18" charset="0"/>
              </a:rPr>
              <a:t>, la Città dei bambini e dei ragazzi e la “Bolla”, costruita dal famoso architetto Renzo Piano, che ospita la ricostruzione di un ambiente tropicale.</a:t>
            </a:r>
          </a:p>
          <a:p>
            <a:pPr marL="0" lvl="0" indent="0" algn="just">
              <a:lnSpc>
                <a:spcPct val="107000"/>
              </a:lnSpc>
              <a:buNone/>
              <a:tabLst>
                <a:tab pos="590550" algn="l"/>
              </a:tabLst>
            </a:pP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just">
              <a:lnSpc>
                <a:spcPct val="107000"/>
              </a:lnSpc>
              <a:buNone/>
              <a:tabLst>
                <a:tab pos="590550" algn="l"/>
              </a:tabLst>
            </a:pPr>
            <a:r>
              <a:rPr lang="it-IT" sz="1800" dirty="0">
                <a:effectLst/>
                <a:latin typeface="Book Antiqua" panose="02040602050305030304" pitchFamily="18" charset="0"/>
                <a:ea typeface="Calibri" panose="020F0502020204030204" pitchFamily="34" charset="0"/>
                <a:cs typeface="Times New Roman" panose="02020603050405020304" pitchFamily="18" charset="0"/>
              </a:rPr>
              <a:t>I prodotti e i piatti tipici sono: </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algn="just">
              <a:lnSpc>
                <a:spcPct val="107000"/>
              </a:lnSpc>
              <a:tabLst>
                <a:tab pos="590550" algn="l"/>
              </a:tabLst>
            </a:pPr>
            <a:r>
              <a:rPr lang="it-IT" sz="1800" dirty="0">
                <a:effectLst/>
                <a:latin typeface="Book Antiqua" panose="02040602050305030304" pitchFamily="18" charset="0"/>
                <a:ea typeface="Calibri" panose="020F0502020204030204" pitchFamily="34" charset="0"/>
                <a:cs typeface="Times New Roman" panose="02020603050405020304" pitchFamily="18" charset="0"/>
              </a:rPr>
              <a:t>la </a:t>
            </a:r>
            <a:r>
              <a:rPr lang="it-IT" sz="1800" b="1" dirty="0">
                <a:solidFill>
                  <a:srgbClr val="FF0000"/>
                </a:solidFill>
                <a:effectLst/>
                <a:latin typeface="Book Antiqua" panose="02040602050305030304" pitchFamily="18" charset="0"/>
                <a:ea typeface="Calibri" panose="020F0502020204030204" pitchFamily="34" charset="0"/>
                <a:cs typeface="Times New Roman" panose="02020603050405020304" pitchFamily="18" charset="0"/>
              </a:rPr>
              <a:t>pasta con il pesto di basilico e pinoli</a:t>
            </a:r>
            <a:r>
              <a:rPr lang="it-IT" sz="1800" dirty="0">
                <a:effectLst/>
                <a:latin typeface="Book Antiqua" panose="02040602050305030304" pitchFamily="18" charset="0"/>
                <a:ea typeface="Calibri" panose="020F0502020204030204" pitchFamily="34" charset="0"/>
                <a:cs typeface="Times New Roman" panose="02020603050405020304" pitchFamily="18" charset="0"/>
              </a:rPr>
              <a:t>,</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algn="just">
              <a:lnSpc>
                <a:spcPct val="107000"/>
              </a:lnSpc>
              <a:tabLst>
                <a:tab pos="590550" algn="l"/>
              </a:tabLst>
            </a:pPr>
            <a:r>
              <a:rPr lang="it-IT" sz="1800" dirty="0">
                <a:effectLst/>
                <a:latin typeface="Book Antiqua" panose="02040602050305030304" pitchFamily="18" charset="0"/>
                <a:ea typeface="Calibri" panose="020F0502020204030204" pitchFamily="34" charset="0"/>
                <a:cs typeface="Times New Roman" panose="02020603050405020304" pitchFamily="18" charset="0"/>
              </a:rPr>
              <a:t>la </a:t>
            </a:r>
            <a:r>
              <a:rPr lang="it-IT" sz="1800" b="1" dirty="0" err="1">
                <a:solidFill>
                  <a:srgbClr val="FF0000"/>
                </a:solidFill>
                <a:effectLst/>
                <a:latin typeface="Book Antiqua" panose="02040602050305030304" pitchFamily="18" charset="0"/>
                <a:ea typeface="Calibri" panose="020F0502020204030204" pitchFamily="34" charset="0"/>
                <a:cs typeface="Times New Roman" panose="02020603050405020304" pitchFamily="18" charset="0"/>
              </a:rPr>
              <a:t>fugassa</a:t>
            </a:r>
            <a:r>
              <a:rPr lang="it-IT" sz="1800" b="1" dirty="0">
                <a:solidFill>
                  <a:srgbClr val="FF0000"/>
                </a:solidFill>
                <a:effectLst/>
                <a:latin typeface="Book Antiqua" panose="02040602050305030304" pitchFamily="18" charset="0"/>
                <a:ea typeface="Calibri" panose="020F0502020204030204" pitchFamily="34" charset="0"/>
                <a:cs typeface="Times New Roman" panose="02020603050405020304" pitchFamily="18" charset="0"/>
              </a:rPr>
              <a:t>, focaccia genovese</a:t>
            </a:r>
            <a:r>
              <a:rPr lang="it-IT" sz="1800" dirty="0">
                <a:solidFill>
                  <a:srgbClr val="FF0000"/>
                </a:solidFill>
                <a:effectLst/>
                <a:latin typeface="Book Antiqua" panose="02040602050305030304" pitchFamily="18" charset="0"/>
                <a:ea typeface="Calibri" panose="020F0502020204030204" pitchFamily="34" charset="0"/>
                <a:cs typeface="Times New Roman" panose="02020603050405020304" pitchFamily="18" charset="0"/>
              </a:rPr>
              <a:t> </a:t>
            </a:r>
            <a:r>
              <a:rPr lang="it-IT" sz="1800" dirty="0">
                <a:effectLst/>
                <a:latin typeface="Book Antiqua" panose="02040602050305030304" pitchFamily="18" charset="0"/>
                <a:ea typeface="Calibri" panose="020F0502020204030204" pitchFamily="34" charset="0"/>
                <a:cs typeface="Times New Roman" panose="02020603050405020304" pitchFamily="18" charset="0"/>
              </a:rPr>
              <a:t>(una pizza bianca alta 2 cm), </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algn="just">
              <a:lnSpc>
                <a:spcPct val="107000"/>
              </a:lnSpc>
              <a:tabLst>
                <a:tab pos="590550" algn="l"/>
              </a:tabLst>
            </a:pPr>
            <a:r>
              <a:rPr lang="it-IT" sz="1800" dirty="0">
                <a:effectLst/>
                <a:latin typeface="Book Antiqua" panose="02040602050305030304" pitchFamily="18" charset="0"/>
                <a:ea typeface="Calibri" panose="020F0502020204030204" pitchFamily="34" charset="0"/>
                <a:cs typeface="Times New Roman" panose="02020603050405020304" pitchFamily="18" charset="0"/>
              </a:rPr>
              <a:t>la </a:t>
            </a:r>
            <a:r>
              <a:rPr lang="it-IT" sz="1800" b="1" dirty="0">
                <a:solidFill>
                  <a:srgbClr val="FF0000"/>
                </a:solidFill>
                <a:effectLst/>
                <a:latin typeface="Book Antiqua" panose="02040602050305030304" pitchFamily="18" charset="0"/>
                <a:ea typeface="Calibri" panose="020F0502020204030204" pitchFamily="34" charset="0"/>
                <a:cs typeface="Times New Roman" panose="02020603050405020304" pitchFamily="18" charset="0"/>
              </a:rPr>
              <a:t>farinata</a:t>
            </a:r>
            <a:r>
              <a:rPr lang="it-IT" sz="1800" dirty="0">
                <a:effectLst/>
                <a:latin typeface="Book Antiqua" panose="02040602050305030304" pitchFamily="18" charset="0"/>
                <a:ea typeface="Calibri" panose="020F0502020204030204" pitchFamily="34" charset="0"/>
                <a:cs typeface="Times New Roman" panose="02020603050405020304" pitchFamily="18" charset="0"/>
              </a:rPr>
              <a:t> (una sottile pizza di farina di ceci); </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p>
            <a:pPr marL="114300" indent="0" algn="just">
              <a:lnSpc>
                <a:spcPct val="107000"/>
              </a:lnSpc>
              <a:buNone/>
              <a:tabLst>
                <a:tab pos="590550" algn="l"/>
              </a:tabLst>
            </a:pPr>
            <a:r>
              <a:rPr lang="it-IT" dirty="0">
                <a:latin typeface="Book Antiqua" panose="02040602050305030304" pitchFamily="18" charset="0"/>
                <a:ea typeface="Calibri" panose="020F0502020204030204" pitchFamily="34" charset="0"/>
                <a:cs typeface="Times New Roman" panose="02020603050405020304" pitchFamily="18" charset="0"/>
              </a:rPr>
              <a:t>t</a:t>
            </a:r>
            <a:r>
              <a:rPr lang="it-IT" sz="1800" dirty="0">
                <a:effectLst/>
                <a:latin typeface="Book Antiqua" panose="02040602050305030304" pitchFamily="18" charset="0"/>
                <a:ea typeface="Calibri" panose="020F0502020204030204" pitchFamily="34" charset="0"/>
                <a:cs typeface="Times New Roman" panose="02020603050405020304" pitchFamily="18" charset="0"/>
              </a:rPr>
              <a:t>ra i </a:t>
            </a:r>
            <a:r>
              <a:rPr lang="it-IT" sz="1800" b="1" dirty="0">
                <a:solidFill>
                  <a:srgbClr val="FF0000"/>
                </a:solidFill>
                <a:effectLst/>
                <a:latin typeface="Book Antiqua" panose="02040602050305030304" pitchFamily="18" charset="0"/>
                <a:ea typeface="Calibri" panose="020F0502020204030204" pitchFamily="34" charset="0"/>
                <a:cs typeface="Times New Roman" panose="02020603050405020304" pitchFamily="18" charset="0"/>
              </a:rPr>
              <a:t>dolci tipici</a:t>
            </a:r>
            <a:r>
              <a:rPr lang="it-IT" sz="1800" dirty="0">
                <a:solidFill>
                  <a:srgbClr val="FF0000"/>
                </a:solidFill>
                <a:effectLst/>
                <a:latin typeface="Book Antiqua" panose="02040602050305030304" pitchFamily="18" charset="0"/>
                <a:ea typeface="Calibri" panose="020F0502020204030204" pitchFamily="34" charset="0"/>
                <a:cs typeface="Times New Roman" panose="02020603050405020304" pitchFamily="18" charset="0"/>
              </a:rPr>
              <a:t> </a:t>
            </a:r>
            <a:r>
              <a:rPr lang="it-IT" sz="1800" dirty="0">
                <a:effectLst/>
                <a:latin typeface="Book Antiqua" panose="02040602050305030304" pitchFamily="18" charset="0"/>
                <a:ea typeface="Calibri" panose="020F0502020204030204" pitchFamily="34" charset="0"/>
                <a:cs typeface="Times New Roman" panose="02020603050405020304" pitchFamily="18" charset="0"/>
              </a:rPr>
              <a:t>sono caratteristici </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algn="just">
              <a:lnSpc>
                <a:spcPct val="107000"/>
              </a:lnSpc>
              <a:spcAft>
                <a:spcPts val="800"/>
              </a:spcAft>
              <a:tabLst>
                <a:tab pos="590550" algn="l"/>
              </a:tabLst>
            </a:pPr>
            <a:r>
              <a:rPr lang="it-IT" sz="1800" b="1" dirty="0">
                <a:solidFill>
                  <a:srgbClr val="FF0000"/>
                </a:solidFill>
                <a:effectLst/>
                <a:latin typeface="Book Antiqua" panose="02040602050305030304" pitchFamily="18" charset="0"/>
                <a:ea typeface="Calibri" panose="020F0502020204030204" pitchFamily="34" charset="0"/>
                <a:cs typeface="Times New Roman" panose="02020603050405020304" pitchFamily="18" charset="0"/>
              </a:rPr>
              <a:t>i canestrelli</a:t>
            </a:r>
            <a:r>
              <a:rPr lang="it-IT" sz="1800" dirty="0">
                <a:solidFill>
                  <a:srgbClr val="FF0000"/>
                </a:solidFill>
                <a:effectLst/>
                <a:latin typeface="Book Antiqua" panose="02040602050305030304" pitchFamily="18" charset="0"/>
                <a:ea typeface="Calibri" panose="020F0502020204030204" pitchFamily="34" charset="0"/>
                <a:cs typeface="Times New Roman" panose="02020603050405020304" pitchFamily="18" charset="0"/>
              </a:rPr>
              <a:t> </a:t>
            </a:r>
            <a:r>
              <a:rPr lang="it-IT" sz="1800" dirty="0">
                <a:effectLst/>
                <a:latin typeface="Book Antiqua" panose="02040602050305030304" pitchFamily="18" charset="0"/>
                <a:ea typeface="Calibri" panose="020F0502020204030204" pitchFamily="34" charset="0"/>
                <a:cs typeface="Times New Roman" panose="02020603050405020304" pitchFamily="18" charset="0"/>
              </a:rPr>
              <a:t>(biscotti al burro spolverati di zucchero</a:t>
            </a:r>
          </a:p>
          <a:p>
            <a:pPr marL="114300" indent="0" algn="just">
              <a:lnSpc>
                <a:spcPct val="107000"/>
              </a:lnSpc>
              <a:spcAft>
                <a:spcPts val="800"/>
              </a:spcAft>
              <a:buNone/>
              <a:tabLst>
                <a:tab pos="590550" algn="l"/>
              </a:tabLst>
            </a:pPr>
            <a:r>
              <a:rPr lang="it-IT">
                <a:latin typeface="Book Antiqua" panose="02040602050305030304" pitchFamily="18" charset="0"/>
                <a:ea typeface="Calibri" panose="020F0502020204030204" pitchFamily="34" charset="0"/>
                <a:cs typeface="Times New Roman" panose="02020603050405020304" pitchFamily="18" charset="0"/>
              </a:rPr>
              <a:t>     </a:t>
            </a:r>
            <a:r>
              <a:rPr lang="it-IT" sz="1800">
                <a:effectLst/>
                <a:latin typeface="Book Antiqua" panose="02040602050305030304" pitchFamily="18" charset="0"/>
                <a:ea typeface="Calibri" panose="020F0502020204030204" pitchFamily="34" charset="0"/>
                <a:cs typeface="Times New Roman" panose="02020603050405020304" pitchFamily="18" charset="0"/>
              </a:rPr>
              <a:t> </a:t>
            </a:r>
            <a:r>
              <a:rPr lang="it-IT" sz="1800" dirty="0">
                <a:effectLst/>
                <a:latin typeface="Book Antiqua" panose="02040602050305030304" pitchFamily="18" charset="0"/>
                <a:ea typeface="Calibri" panose="020F0502020204030204" pitchFamily="34" charset="0"/>
                <a:cs typeface="Times New Roman" panose="02020603050405020304" pitchFamily="18" charset="0"/>
              </a:rPr>
              <a:t>a velo).</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it-IT" dirty="0">
              <a:latin typeface="Book Antiqua" panose="02040602050305030304" pitchFamily="18" charset="0"/>
            </a:endParaRPr>
          </a:p>
        </p:txBody>
      </p:sp>
      <p:pic>
        <p:nvPicPr>
          <p:cNvPr id="5" name="Immagine 4">
            <a:extLst>
              <a:ext uri="{FF2B5EF4-FFF2-40B4-BE49-F238E27FC236}">
                <a16:creationId xmlns:a16="http://schemas.microsoft.com/office/drawing/2014/main" id="{8D63C420-5476-420F-A36B-815EBC643FE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80611" y="4551680"/>
            <a:ext cx="2993789" cy="1986184"/>
          </a:xfrm>
          <a:prstGeom prst="rect">
            <a:avLst/>
          </a:prstGeom>
        </p:spPr>
      </p:pic>
      <p:pic>
        <p:nvPicPr>
          <p:cNvPr id="6" name="Immagine 5">
            <a:extLst>
              <a:ext uri="{FF2B5EF4-FFF2-40B4-BE49-F238E27FC236}">
                <a16:creationId xmlns:a16="http://schemas.microsoft.com/office/drawing/2014/main" id="{EBE3B96B-E978-4A04-B386-E20E79BB7C6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80611" y="2318025"/>
            <a:ext cx="2602863" cy="2173799"/>
          </a:xfrm>
          <a:prstGeom prst="rect">
            <a:avLst/>
          </a:prstGeom>
        </p:spPr>
      </p:pic>
    </p:spTree>
    <p:extLst>
      <p:ext uri="{BB962C8B-B14F-4D97-AF65-F5344CB8AC3E}">
        <p14:creationId xmlns:p14="http://schemas.microsoft.com/office/powerpoint/2010/main" val="1750331305"/>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F7AD13CD-C392-4087-899C-0694CCE62A15}"/>
              </a:ext>
            </a:extLst>
          </p:cNvPr>
          <p:cNvSpPr>
            <a:spLocks noGrp="1"/>
          </p:cNvSpPr>
          <p:nvPr>
            <p:ph idx="1"/>
          </p:nvPr>
        </p:nvSpPr>
        <p:spPr>
          <a:xfrm>
            <a:off x="903514" y="690465"/>
            <a:ext cx="10515600" cy="5486498"/>
          </a:xfrm>
        </p:spPr>
        <p:txBody>
          <a:bodyPr/>
          <a:lstStyle/>
          <a:p>
            <a:r>
              <a:rPr lang="it-IT" b="1" dirty="0">
                <a:solidFill>
                  <a:srgbClr val="FF0000"/>
                </a:solidFill>
                <a:latin typeface="Bodoni MT Black" panose="02070A03080606020203" pitchFamily="18" charset="0"/>
              </a:rPr>
              <a:t>     </a:t>
            </a:r>
            <a:r>
              <a:rPr lang="it-IT" sz="2800" b="1" dirty="0">
                <a:solidFill>
                  <a:srgbClr val="FF0000"/>
                </a:solidFill>
                <a:latin typeface="Bodoni MT Black" panose="02070A03080606020203" pitchFamily="18" charset="0"/>
              </a:rPr>
              <a:t>CARTA D’IDENTITA</a:t>
            </a:r>
            <a:r>
              <a:rPr lang="it-IT" b="1" dirty="0">
                <a:solidFill>
                  <a:srgbClr val="FF0000"/>
                </a:solidFill>
                <a:latin typeface="Bodoni MT Black" panose="02070A03080606020203" pitchFamily="18" charset="0"/>
              </a:rPr>
              <a:t>’</a:t>
            </a:r>
            <a:endParaRPr lang="it-IT" dirty="0">
              <a:solidFill>
                <a:srgbClr val="FF0000"/>
              </a:solidFill>
              <a:latin typeface="Bodoni MT Black" panose="02070A03080606020203" pitchFamily="18" charset="0"/>
            </a:endParaRPr>
          </a:p>
          <a:p>
            <a:pPr>
              <a:lnSpc>
                <a:spcPct val="107000"/>
              </a:lnSpc>
              <a:spcAft>
                <a:spcPts val="800"/>
              </a:spcAft>
              <a:tabLst>
                <a:tab pos="590550" algn="l"/>
              </a:tabLst>
            </a:pPr>
            <a:r>
              <a:rPr lang="it-IT" sz="1800" b="1" dirty="0">
                <a:solidFill>
                  <a:srgbClr val="FF0000"/>
                </a:solidFill>
                <a:effectLst/>
                <a:latin typeface="Book Antiqua" panose="02040602050305030304" pitchFamily="18" charset="0"/>
                <a:ea typeface="Calibri" panose="020F0502020204030204" pitchFamily="34" charset="0"/>
                <a:cs typeface="Times New Roman" panose="02020603050405020304" pitchFamily="18" charset="0"/>
              </a:rPr>
              <a:t>CAPOLUOGO: </a:t>
            </a:r>
            <a:r>
              <a:rPr lang="it-IT" sz="1800" b="1" dirty="0">
                <a:effectLst/>
                <a:latin typeface="Book Antiqua" panose="02040602050305030304" pitchFamily="18" charset="0"/>
                <a:ea typeface="Calibri" panose="020F0502020204030204" pitchFamily="34" charset="0"/>
                <a:cs typeface="Times New Roman" panose="02020603050405020304" pitchFamily="18" charset="0"/>
              </a:rPr>
              <a:t>GENOVA</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tabLst>
                <a:tab pos="590550" algn="l"/>
              </a:tabLst>
            </a:pPr>
            <a:r>
              <a:rPr lang="it-IT" sz="1800" b="1" dirty="0">
                <a:solidFill>
                  <a:srgbClr val="FF0000"/>
                </a:solidFill>
                <a:effectLst/>
                <a:latin typeface="Book Antiqua" panose="02040602050305030304" pitchFamily="18" charset="0"/>
                <a:ea typeface="Calibri" panose="020F0502020204030204" pitchFamily="34" charset="0"/>
                <a:cs typeface="Times New Roman" panose="02020603050405020304" pitchFamily="18" charset="0"/>
              </a:rPr>
              <a:t>PROVINCE: </a:t>
            </a:r>
            <a:r>
              <a:rPr lang="it-IT" sz="1800" b="1" dirty="0">
                <a:effectLst/>
                <a:latin typeface="Book Antiqua" panose="02040602050305030304" pitchFamily="18" charset="0"/>
                <a:ea typeface="Calibri" panose="020F0502020204030204" pitchFamily="34" charset="0"/>
                <a:cs typeface="Times New Roman" panose="02020603050405020304" pitchFamily="18" charset="0"/>
              </a:rPr>
              <a:t>GENOVA, IMPERIA, LA SPEZIA, SAVONA</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tabLst>
                <a:tab pos="590550" algn="l"/>
              </a:tabLst>
            </a:pPr>
            <a:r>
              <a:rPr lang="it-IT" sz="1800" b="1" dirty="0">
                <a:solidFill>
                  <a:srgbClr val="FF0000"/>
                </a:solidFill>
                <a:effectLst/>
                <a:latin typeface="Book Antiqua" panose="02040602050305030304" pitchFamily="18" charset="0"/>
                <a:ea typeface="Calibri" panose="020F0502020204030204" pitchFamily="34" charset="0"/>
                <a:cs typeface="Times New Roman" panose="02020603050405020304" pitchFamily="18" charset="0"/>
              </a:rPr>
              <a:t>L’AREOGRAMMA DEL TERRITORIO:</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it-IT" dirty="0"/>
          </a:p>
          <a:p>
            <a:endParaRPr lang="it-IT" dirty="0"/>
          </a:p>
        </p:txBody>
      </p:sp>
      <p:pic>
        <p:nvPicPr>
          <p:cNvPr id="4" name="Immagine 3">
            <a:extLst>
              <a:ext uri="{FF2B5EF4-FFF2-40B4-BE49-F238E27FC236}">
                <a16:creationId xmlns:a16="http://schemas.microsoft.com/office/drawing/2014/main" id="{2692812E-AE7A-454E-83B2-6AD20BD110A3}"/>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41263" y="3101132"/>
            <a:ext cx="3948430" cy="3175000"/>
          </a:xfrm>
          <a:prstGeom prst="rect">
            <a:avLst/>
          </a:prstGeom>
          <a:noFill/>
          <a:ln>
            <a:noFill/>
          </a:ln>
        </p:spPr>
      </p:pic>
    </p:spTree>
    <p:extLst>
      <p:ext uri="{BB962C8B-B14F-4D97-AF65-F5344CB8AC3E}">
        <p14:creationId xmlns:p14="http://schemas.microsoft.com/office/powerpoint/2010/main" val="2166162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72431D2-1BF0-427C-9157-7279782F31AA}"/>
              </a:ext>
            </a:extLst>
          </p:cNvPr>
          <p:cNvSpPr>
            <a:spLocks noGrp="1"/>
          </p:cNvSpPr>
          <p:nvPr>
            <p:ph type="title"/>
          </p:nvPr>
        </p:nvSpPr>
        <p:spPr/>
        <p:txBody>
          <a:bodyPr>
            <a:normAutofit fontScale="90000"/>
          </a:bodyPr>
          <a:lstStyle/>
          <a:p>
            <a:r>
              <a:rPr lang="it-IT" b="1" dirty="0">
                <a:solidFill>
                  <a:srgbClr val="FF0000"/>
                </a:solidFill>
                <a:latin typeface="Bodoni MT Black" panose="02070A03080606020203" pitchFamily="18" charset="0"/>
              </a:rPr>
              <a:t>QUALI CARATTERISTICHE HA IL TERRITORIO?</a:t>
            </a:r>
            <a:br>
              <a:rPr lang="it-IT" dirty="0">
                <a:solidFill>
                  <a:srgbClr val="FF0000"/>
                </a:solidFill>
                <a:latin typeface="Bodoni MT Black" panose="02070A03080606020203" pitchFamily="18" charset="0"/>
              </a:rPr>
            </a:br>
            <a:endParaRPr lang="it-IT" dirty="0">
              <a:solidFill>
                <a:srgbClr val="FF0000"/>
              </a:solidFill>
              <a:latin typeface="Bodoni MT Black" panose="02070A03080606020203" pitchFamily="18" charset="0"/>
            </a:endParaRPr>
          </a:p>
        </p:txBody>
      </p:sp>
      <p:sp>
        <p:nvSpPr>
          <p:cNvPr id="5" name="Segnaposto contenuto 4">
            <a:extLst>
              <a:ext uri="{FF2B5EF4-FFF2-40B4-BE49-F238E27FC236}">
                <a16:creationId xmlns:a16="http://schemas.microsoft.com/office/drawing/2014/main" id="{619290B5-BBE8-48D6-B203-2F03CE751767}"/>
              </a:ext>
            </a:extLst>
          </p:cNvPr>
          <p:cNvSpPr>
            <a:spLocks noGrp="1"/>
          </p:cNvSpPr>
          <p:nvPr>
            <p:ph idx="1"/>
          </p:nvPr>
        </p:nvSpPr>
        <p:spPr>
          <a:xfrm>
            <a:off x="2589212" y="1595120"/>
            <a:ext cx="8915400" cy="4775200"/>
          </a:xfrm>
        </p:spPr>
        <p:txBody>
          <a:bodyPr>
            <a:normAutofit fontScale="92500"/>
          </a:bodyPr>
          <a:lstStyle/>
          <a:p>
            <a:pPr algn="just">
              <a:lnSpc>
                <a:spcPct val="107000"/>
              </a:lnSpc>
              <a:spcAft>
                <a:spcPts val="800"/>
              </a:spcAft>
              <a:tabLst>
                <a:tab pos="590550" algn="l"/>
              </a:tabLst>
            </a:pPr>
            <a:r>
              <a:rPr lang="it-IT" sz="1800" b="1" dirty="0">
                <a:solidFill>
                  <a:srgbClr val="FF0000"/>
                </a:solidFill>
                <a:effectLst/>
                <a:latin typeface="Bodoni MT Black" panose="02070A03080606020203" pitchFamily="18" charset="0"/>
                <a:ea typeface="Calibri" panose="020F0502020204030204" pitchFamily="34" charset="0"/>
                <a:cs typeface="Times New Roman" panose="02020603050405020304" pitchFamily="18" charset="0"/>
              </a:rPr>
              <a:t>I monti e le pianure</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tabLst>
                <a:tab pos="590550" algn="l"/>
              </a:tabLst>
            </a:pPr>
            <a:r>
              <a:rPr lang="it-IT" sz="1800" dirty="0">
                <a:effectLst/>
                <a:latin typeface="Book Antiqua" panose="02040602050305030304" pitchFamily="18" charset="0"/>
                <a:ea typeface="Calibri" panose="020F0502020204030204" pitchFamily="34" charset="0"/>
                <a:cs typeface="Times New Roman" panose="02020603050405020304" pitchFamily="18" charset="0"/>
              </a:rPr>
              <a:t>Il paesaggio montuoso e collinare è costituito dalle </a:t>
            </a:r>
            <a:r>
              <a:rPr lang="it-IT" sz="1800" b="1" dirty="0">
                <a:solidFill>
                  <a:srgbClr val="FF0000"/>
                </a:solidFill>
                <a:effectLst/>
                <a:latin typeface="Book Antiqua" panose="02040602050305030304" pitchFamily="18" charset="0"/>
                <a:ea typeface="Calibri" panose="020F0502020204030204" pitchFamily="34" charset="0"/>
                <a:cs typeface="Times New Roman" panose="02020603050405020304" pitchFamily="18" charset="0"/>
              </a:rPr>
              <a:t>Alpi Marittime</a:t>
            </a:r>
            <a:r>
              <a:rPr lang="it-IT" sz="1800" dirty="0">
                <a:solidFill>
                  <a:srgbClr val="FF0000"/>
                </a:solidFill>
                <a:effectLst/>
                <a:latin typeface="Book Antiqua" panose="02040602050305030304" pitchFamily="18" charset="0"/>
                <a:ea typeface="Calibri" panose="020F0502020204030204" pitchFamily="34" charset="0"/>
                <a:cs typeface="Times New Roman" panose="02020603050405020304" pitchFamily="18" charset="0"/>
              </a:rPr>
              <a:t> </a:t>
            </a:r>
            <a:r>
              <a:rPr lang="it-IT" sz="1800" dirty="0">
                <a:effectLst/>
                <a:latin typeface="Book Antiqua" panose="02040602050305030304" pitchFamily="18" charset="0"/>
                <a:ea typeface="Calibri" panose="020F0502020204030204" pitchFamily="34" charset="0"/>
                <a:cs typeface="Times New Roman" panose="02020603050405020304" pitchFamily="18" charset="0"/>
              </a:rPr>
              <a:t>e dall’</a:t>
            </a:r>
            <a:r>
              <a:rPr lang="it-IT" sz="1800" b="1" dirty="0">
                <a:solidFill>
                  <a:srgbClr val="FF0000"/>
                </a:solidFill>
                <a:effectLst/>
                <a:latin typeface="Book Antiqua" panose="02040602050305030304" pitchFamily="18" charset="0"/>
                <a:ea typeface="Calibri" panose="020F0502020204030204" pitchFamily="34" charset="0"/>
                <a:cs typeface="Times New Roman" panose="02020603050405020304" pitchFamily="18" charset="0"/>
              </a:rPr>
              <a:t>Appennino ligure</a:t>
            </a:r>
            <a:r>
              <a:rPr lang="it-IT" sz="1800" dirty="0">
                <a:effectLst/>
                <a:latin typeface="Book Antiqua" panose="02040602050305030304" pitchFamily="18" charset="0"/>
                <a:ea typeface="Calibri" panose="020F0502020204030204" pitchFamily="34" charset="0"/>
                <a:cs typeface="Times New Roman" panose="02020603050405020304" pitchFamily="18" charset="0"/>
              </a:rPr>
              <a:t>: si incontrano nel Colle di Cadibona, che rappresenta rispettivamente l’inizio e la fine delle due catene.</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tabLst>
                <a:tab pos="590550" algn="l"/>
              </a:tabLst>
            </a:pPr>
            <a:r>
              <a:rPr lang="it-IT" sz="1800" dirty="0">
                <a:effectLst/>
                <a:latin typeface="Book Antiqua" panose="02040602050305030304" pitchFamily="18" charset="0"/>
                <a:ea typeface="Calibri" panose="020F0502020204030204" pitchFamily="34" charset="0"/>
                <a:cs typeface="Times New Roman" panose="02020603050405020304" pitchFamily="18" charset="0"/>
              </a:rPr>
              <a:t>Osservando la carta della Liguria, vediamo una differenza tra la disposizione dei monti nella parte occidentale della regione e quella nella parte orientale.</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tabLst>
                <a:tab pos="590550" algn="l"/>
              </a:tabLst>
            </a:pPr>
            <a:r>
              <a:rPr lang="it-IT" sz="1800" dirty="0">
                <a:effectLst/>
                <a:latin typeface="Book Antiqua" panose="02040602050305030304" pitchFamily="18" charset="0"/>
                <a:ea typeface="Calibri" panose="020F0502020204030204" pitchFamily="34" charset="0"/>
                <a:cs typeface="Times New Roman" panose="02020603050405020304" pitchFamily="18" charset="0"/>
              </a:rPr>
              <a:t>I </a:t>
            </a:r>
            <a:r>
              <a:rPr lang="it-IT" sz="1800" b="1" i="1" dirty="0">
                <a:effectLst/>
                <a:latin typeface="Book Antiqua" panose="02040602050305030304" pitchFamily="18" charset="0"/>
                <a:ea typeface="Calibri" panose="020F0502020204030204" pitchFamily="34" charset="0"/>
                <a:cs typeface="Times New Roman" panose="02020603050405020304" pitchFamily="18" charset="0"/>
              </a:rPr>
              <a:t>primi </a:t>
            </a:r>
            <a:r>
              <a:rPr lang="it-IT" sz="1800" dirty="0">
                <a:effectLst/>
                <a:latin typeface="Book Antiqua" panose="02040602050305030304" pitchFamily="18" charset="0"/>
                <a:ea typeface="Calibri" panose="020F0502020204030204" pitchFamily="34" charset="0"/>
                <a:cs typeface="Times New Roman" panose="02020603050405020304" pitchFamily="18" charset="0"/>
              </a:rPr>
              <a:t>scendono al mare con brevi catene perpendicolari alla costa (ad es. M. </a:t>
            </a:r>
            <a:r>
              <a:rPr lang="it-IT" sz="1800" dirty="0" err="1">
                <a:effectLst/>
                <a:latin typeface="Book Antiqua" panose="02040602050305030304" pitchFamily="18" charset="0"/>
                <a:ea typeface="Calibri" panose="020F0502020204030204" pitchFamily="34" charset="0"/>
                <a:cs typeface="Times New Roman" panose="02020603050405020304" pitchFamily="18" charset="0"/>
              </a:rPr>
              <a:t>Settepani</a:t>
            </a:r>
            <a:r>
              <a:rPr lang="it-IT" sz="1800" dirty="0">
                <a:effectLst/>
                <a:latin typeface="Book Antiqua" panose="02040602050305030304" pitchFamily="18" charset="0"/>
                <a:ea typeface="Calibri" panose="020F0502020204030204" pitchFamily="34" charset="0"/>
                <a:cs typeface="Times New Roman" panose="02020603050405020304" pitchFamily="18" charset="0"/>
              </a:rPr>
              <a:t>), i </a:t>
            </a:r>
            <a:r>
              <a:rPr lang="it-IT" sz="1800" b="1" i="1" dirty="0">
                <a:effectLst/>
                <a:latin typeface="Book Antiqua" panose="02040602050305030304" pitchFamily="18" charset="0"/>
                <a:ea typeface="Calibri" panose="020F0502020204030204" pitchFamily="34" charset="0"/>
                <a:cs typeface="Times New Roman" panose="02020603050405020304" pitchFamily="18" charset="0"/>
              </a:rPr>
              <a:t>secondi</a:t>
            </a:r>
            <a:r>
              <a:rPr lang="it-IT" sz="1800" dirty="0">
                <a:effectLst/>
                <a:latin typeface="Book Antiqua" panose="02040602050305030304" pitchFamily="18" charset="0"/>
                <a:ea typeface="Calibri" panose="020F0502020204030204" pitchFamily="34" charset="0"/>
                <a:cs typeface="Times New Roman" panose="02020603050405020304" pitchFamily="18" charset="0"/>
              </a:rPr>
              <a:t> corrono paralleli al litorale con basse catene costiere.</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tabLst>
                <a:tab pos="590550" algn="l"/>
              </a:tabLst>
            </a:pPr>
            <a:r>
              <a:rPr lang="it-IT" sz="1800" dirty="0">
                <a:effectLst/>
                <a:latin typeface="Book Antiqua" panose="02040602050305030304" pitchFamily="18" charset="0"/>
                <a:ea typeface="Calibri" panose="020F0502020204030204" pitchFamily="34" charset="0"/>
                <a:cs typeface="Times New Roman" panose="02020603050405020304" pitchFamily="18" charset="0"/>
              </a:rPr>
              <a:t>Si hanno così </a:t>
            </a:r>
            <a:r>
              <a:rPr lang="it-IT" sz="1800" b="1" dirty="0">
                <a:solidFill>
                  <a:srgbClr val="FF0000"/>
                </a:solidFill>
                <a:effectLst/>
                <a:latin typeface="Book Antiqua" panose="02040602050305030304" pitchFamily="18" charset="0"/>
                <a:ea typeface="Calibri" panose="020F0502020204030204" pitchFamily="34" charset="0"/>
                <a:cs typeface="Times New Roman" panose="02020603050405020304" pitchFamily="18" charset="0"/>
              </a:rPr>
              <a:t>nella riviera di ponente</a:t>
            </a:r>
            <a:r>
              <a:rPr lang="it-IT" sz="1800" dirty="0">
                <a:solidFill>
                  <a:srgbClr val="FF0000"/>
                </a:solidFill>
                <a:effectLst/>
                <a:latin typeface="Book Antiqua" panose="02040602050305030304" pitchFamily="18" charset="0"/>
                <a:ea typeface="Calibri" panose="020F0502020204030204" pitchFamily="34" charset="0"/>
                <a:cs typeface="Times New Roman" panose="02020603050405020304" pitchFamily="18" charset="0"/>
              </a:rPr>
              <a:t> </a:t>
            </a:r>
            <a:r>
              <a:rPr lang="it-IT" sz="1800" b="1" dirty="0">
                <a:solidFill>
                  <a:srgbClr val="FF0000"/>
                </a:solidFill>
                <a:effectLst/>
                <a:latin typeface="Book Antiqua" panose="02040602050305030304" pitchFamily="18" charset="0"/>
                <a:ea typeface="Calibri" panose="020F0502020204030204" pitchFamily="34" charset="0"/>
                <a:cs typeface="Times New Roman" panose="02020603050405020304" pitchFamily="18" charset="0"/>
              </a:rPr>
              <a:t>valli brevi</a:t>
            </a:r>
            <a:r>
              <a:rPr lang="it-IT" sz="1800" dirty="0">
                <a:effectLst/>
                <a:latin typeface="Book Antiqua" panose="02040602050305030304" pitchFamily="18" charset="0"/>
                <a:ea typeface="Calibri" panose="020F0502020204030204" pitchFamily="34" charset="0"/>
                <a:cs typeface="Times New Roman" panose="02020603050405020304" pitchFamily="18" charset="0"/>
              </a:rPr>
              <a:t>, in forte pendenza e con direzione perpendicolare alla costa, </a:t>
            </a:r>
            <a:r>
              <a:rPr lang="it-IT" sz="1800" b="1" dirty="0">
                <a:solidFill>
                  <a:srgbClr val="FF0000"/>
                </a:solidFill>
                <a:effectLst/>
                <a:latin typeface="Book Antiqua" panose="02040602050305030304" pitchFamily="18" charset="0"/>
                <a:ea typeface="Calibri" panose="020F0502020204030204" pitchFamily="34" charset="0"/>
                <a:cs typeface="Times New Roman" panose="02020603050405020304" pitchFamily="18" charset="0"/>
              </a:rPr>
              <a:t>nella riviera di levante valli che corrono parallele al litorale, quindi più lunghe e agevoli</a:t>
            </a:r>
            <a:r>
              <a:rPr lang="it-IT" sz="1800" dirty="0">
                <a:effectLst/>
                <a:latin typeface="Book Antiqua" panose="02040602050305030304" pitchFamily="18" charset="0"/>
                <a:ea typeface="Calibri" panose="020F0502020204030204" pitchFamily="34" charset="0"/>
                <a:cs typeface="Times New Roman" panose="02020603050405020304" pitchFamily="18" charset="0"/>
              </a:rPr>
              <a:t>: le due maggiori sono la </a:t>
            </a:r>
            <a:r>
              <a:rPr lang="it-IT" sz="1800" b="1" dirty="0">
                <a:solidFill>
                  <a:srgbClr val="FF0000"/>
                </a:solidFill>
                <a:effectLst/>
                <a:latin typeface="Book Antiqua" panose="02040602050305030304" pitchFamily="18" charset="0"/>
                <a:ea typeface="Calibri" panose="020F0502020204030204" pitchFamily="34" charset="0"/>
                <a:cs typeface="Times New Roman" panose="02020603050405020304" pitchFamily="18" charset="0"/>
              </a:rPr>
              <a:t>valle di Fontanabuona</a:t>
            </a:r>
            <a:r>
              <a:rPr lang="it-IT" sz="1800" dirty="0">
                <a:effectLst/>
                <a:latin typeface="Book Antiqua" panose="02040602050305030304" pitchFamily="18" charset="0"/>
                <a:ea typeface="Calibri" panose="020F0502020204030204" pitchFamily="34" charset="0"/>
                <a:cs typeface="Times New Roman" panose="02020603050405020304" pitchFamily="18" charset="0"/>
              </a:rPr>
              <a:t>, percorsa dalla strada che da Busalla conduce a Chiavari superando il modesto passo della Scoffera (674 m) e la </a:t>
            </a:r>
            <a:r>
              <a:rPr lang="it-IT" sz="1800" b="1" dirty="0">
                <a:solidFill>
                  <a:srgbClr val="FF0000"/>
                </a:solidFill>
                <a:effectLst/>
                <a:latin typeface="Book Antiqua" panose="02040602050305030304" pitchFamily="18" charset="0"/>
                <a:ea typeface="Calibri" panose="020F0502020204030204" pitchFamily="34" charset="0"/>
                <a:cs typeface="Times New Roman" panose="02020603050405020304" pitchFamily="18" charset="0"/>
              </a:rPr>
              <a:t>valle della Vara</a:t>
            </a:r>
            <a:r>
              <a:rPr lang="it-IT" sz="1800" dirty="0">
                <a:solidFill>
                  <a:srgbClr val="FF0000"/>
                </a:solidFill>
                <a:effectLst/>
                <a:latin typeface="Book Antiqua" panose="02040602050305030304" pitchFamily="18" charset="0"/>
                <a:ea typeface="Calibri" panose="020F0502020204030204" pitchFamily="34" charset="0"/>
                <a:cs typeface="Times New Roman" panose="02020603050405020304" pitchFamily="18" charset="0"/>
              </a:rPr>
              <a:t> </a:t>
            </a:r>
            <a:r>
              <a:rPr lang="it-IT" sz="1800" dirty="0">
                <a:effectLst/>
                <a:latin typeface="Book Antiqua" panose="02040602050305030304" pitchFamily="18" charset="0"/>
                <a:ea typeface="Calibri" panose="020F0502020204030204" pitchFamily="34" charset="0"/>
                <a:cs typeface="Times New Roman" panose="02020603050405020304" pitchFamily="18" charset="0"/>
              </a:rPr>
              <a:t>che scende verso il golfo di La Spezia.</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it-IT" dirty="0"/>
          </a:p>
        </p:txBody>
      </p:sp>
    </p:spTree>
    <p:extLst>
      <p:ext uri="{BB962C8B-B14F-4D97-AF65-F5344CB8AC3E}">
        <p14:creationId xmlns:p14="http://schemas.microsoft.com/office/powerpoint/2010/main" val="3951574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B4B8E61-045D-48EB-BFF8-66782E6DE261}"/>
              </a:ext>
            </a:extLst>
          </p:cNvPr>
          <p:cNvSpPr>
            <a:spLocks noGrp="1"/>
          </p:cNvSpPr>
          <p:nvPr>
            <p:ph type="ctrTitle"/>
          </p:nvPr>
        </p:nvSpPr>
        <p:spPr>
          <a:xfrm>
            <a:off x="2043523" y="1818640"/>
            <a:ext cx="8915399" cy="3524202"/>
          </a:xfrm>
        </p:spPr>
        <p:txBody>
          <a:bodyPr>
            <a:normAutofit/>
          </a:bodyPr>
          <a:lstStyle/>
          <a:p>
            <a:pPr>
              <a:lnSpc>
                <a:spcPct val="107000"/>
              </a:lnSpc>
              <a:spcAft>
                <a:spcPts val="800"/>
              </a:spcAft>
              <a:tabLst>
                <a:tab pos="590550" algn="l"/>
              </a:tabLst>
            </a:pPr>
            <a:br>
              <a:rPr lang="it-IT" sz="1800" dirty="0">
                <a:effectLst/>
                <a:latin typeface="Calibri" panose="020F0502020204030204" pitchFamily="34" charset="0"/>
                <a:ea typeface="Calibri" panose="020F0502020204030204" pitchFamily="34" charset="0"/>
                <a:cs typeface="Times New Roman" panose="02020603050405020304" pitchFamily="18" charset="0"/>
              </a:rPr>
            </a:br>
            <a:br>
              <a:rPr lang="it-IT" sz="1800" dirty="0">
                <a:effectLst/>
                <a:latin typeface="Calibri" panose="020F0502020204030204" pitchFamily="34" charset="0"/>
                <a:ea typeface="Calibri" panose="020F0502020204030204" pitchFamily="34" charset="0"/>
                <a:cs typeface="Times New Roman" panose="02020603050405020304" pitchFamily="18" charset="0"/>
              </a:rPr>
            </a:br>
            <a:endParaRPr lang="it-IT" sz="1400" dirty="0"/>
          </a:p>
        </p:txBody>
      </p:sp>
      <p:pic>
        <p:nvPicPr>
          <p:cNvPr id="4" name="Immagine 3">
            <a:extLst>
              <a:ext uri="{FF2B5EF4-FFF2-40B4-BE49-F238E27FC236}">
                <a16:creationId xmlns:a16="http://schemas.microsoft.com/office/drawing/2014/main" id="{C0306C8D-9CE2-404D-96C3-3ED7A1D48C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43523" y="1268112"/>
            <a:ext cx="8914809" cy="4321776"/>
          </a:xfrm>
          <a:prstGeom prst="rect">
            <a:avLst/>
          </a:prstGeom>
        </p:spPr>
      </p:pic>
    </p:spTree>
    <p:extLst>
      <p:ext uri="{BB962C8B-B14F-4D97-AF65-F5344CB8AC3E}">
        <p14:creationId xmlns:p14="http://schemas.microsoft.com/office/powerpoint/2010/main" val="27375519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B4B8E61-045D-48EB-BFF8-66782E6DE261}"/>
              </a:ext>
            </a:extLst>
          </p:cNvPr>
          <p:cNvSpPr>
            <a:spLocks noGrp="1"/>
          </p:cNvSpPr>
          <p:nvPr>
            <p:ph type="ctrTitle"/>
          </p:nvPr>
        </p:nvSpPr>
        <p:spPr>
          <a:xfrm>
            <a:off x="1888176" y="724396"/>
            <a:ext cx="9678389" cy="5498274"/>
          </a:xfrm>
        </p:spPr>
        <p:txBody>
          <a:bodyPr>
            <a:normAutofit fontScale="90000"/>
          </a:bodyPr>
          <a:lstStyle/>
          <a:p>
            <a:pPr>
              <a:lnSpc>
                <a:spcPct val="107000"/>
              </a:lnSpc>
              <a:spcAft>
                <a:spcPts val="800"/>
              </a:spcAft>
              <a:tabLst>
                <a:tab pos="590550" algn="l"/>
              </a:tabLst>
            </a:pPr>
            <a:r>
              <a:rPr lang="it-IT" sz="2000" b="1" dirty="0">
                <a:solidFill>
                  <a:srgbClr val="FF0000"/>
                </a:solidFill>
                <a:effectLst/>
                <a:latin typeface="Bodoni MT Black" panose="02070A03080606020203" pitchFamily="18" charset="0"/>
                <a:ea typeface="Calibri" panose="020F0502020204030204" pitchFamily="34" charset="0"/>
                <a:cs typeface="Times New Roman" panose="02020603050405020304" pitchFamily="18" charset="0"/>
              </a:rPr>
              <a:t>Le coste</a:t>
            </a:r>
            <a:br>
              <a:rPr lang="it-IT" sz="2000" dirty="0">
                <a:effectLst/>
                <a:latin typeface="Calibri" panose="020F0502020204030204" pitchFamily="34" charset="0"/>
                <a:ea typeface="Calibri" panose="020F0502020204030204" pitchFamily="34" charset="0"/>
                <a:cs typeface="Times New Roman" panose="02020603050405020304" pitchFamily="18" charset="0"/>
              </a:rPr>
            </a:br>
            <a:r>
              <a:rPr lang="it-IT" sz="2000" dirty="0">
                <a:effectLst/>
                <a:latin typeface="Book Antiqua" panose="02040602050305030304" pitchFamily="18" charset="0"/>
                <a:ea typeface="Calibri" panose="020F0502020204030204" pitchFamily="34" charset="0"/>
                <a:cs typeface="Times New Roman" panose="02020603050405020304" pitchFamily="18" charset="0"/>
              </a:rPr>
              <a:t>Dato che Alpi e Appennini spingono le loro ultime propaggini fino in mare, la costa risulta piuttosto alta e il mare diviene subito profondo. La forma irregolare e tormentata dei rilievi e la loro ripidità determinano la tipica configurazione della costa ligure: un continuo susseguirsi di golfi, promontori, capi, con alcuni isolotti rocciosi. Le spiagge sono in genere strette e molto spesso sabbiose.</a:t>
            </a:r>
            <a:br>
              <a:rPr lang="it-IT" sz="2000" dirty="0">
                <a:effectLst/>
                <a:latin typeface="Book Antiqua" panose="02040602050305030304" pitchFamily="18" charset="0"/>
                <a:ea typeface="Calibri" panose="020F0502020204030204" pitchFamily="34" charset="0"/>
                <a:cs typeface="Times New Roman" panose="02020603050405020304" pitchFamily="18" charset="0"/>
              </a:rPr>
            </a:br>
            <a:br>
              <a:rPr lang="it-IT" sz="2000" dirty="0">
                <a:effectLst/>
                <a:latin typeface="Book Antiqua" panose="02040602050305030304" pitchFamily="18" charset="0"/>
                <a:ea typeface="Calibri" panose="020F0502020204030204" pitchFamily="34" charset="0"/>
                <a:cs typeface="Times New Roman" panose="02020603050405020304" pitchFamily="18" charset="0"/>
              </a:rPr>
            </a:br>
            <a:br>
              <a:rPr lang="it-IT" sz="2000" dirty="0">
                <a:effectLst/>
                <a:latin typeface="Book Antiqua" panose="02040602050305030304" pitchFamily="18" charset="0"/>
                <a:ea typeface="Calibri" panose="020F0502020204030204" pitchFamily="34" charset="0"/>
                <a:cs typeface="Times New Roman" panose="02020603050405020304" pitchFamily="18" charset="0"/>
              </a:rPr>
            </a:br>
            <a:br>
              <a:rPr lang="it-IT" sz="2000" dirty="0">
                <a:effectLst/>
                <a:latin typeface="Book Antiqua" panose="02040602050305030304" pitchFamily="18" charset="0"/>
                <a:ea typeface="Calibri" panose="020F0502020204030204" pitchFamily="34" charset="0"/>
                <a:cs typeface="Times New Roman" panose="02020603050405020304" pitchFamily="18" charset="0"/>
              </a:rPr>
            </a:br>
            <a:br>
              <a:rPr lang="it-IT" sz="2000" dirty="0">
                <a:effectLst/>
                <a:latin typeface="Book Antiqua" panose="02040602050305030304" pitchFamily="18" charset="0"/>
                <a:ea typeface="Calibri" panose="020F0502020204030204" pitchFamily="34" charset="0"/>
                <a:cs typeface="Times New Roman" panose="02020603050405020304" pitchFamily="18" charset="0"/>
              </a:rPr>
            </a:br>
            <a:br>
              <a:rPr lang="it-IT" sz="2000" dirty="0">
                <a:effectLst/>
                <a:latin typeface="Book Antiqua" panose="02040602050305030304" pitchFamily="18" charset="0"/>
                <a:ea typeface="Calibri" panose="020F0502020204030204" pitchFamily="34" charset="0"/>
                <a:cs typeface="Times New Roman" panose="02020603050405020304" pitchFamily="18" charset="0"/>
              </a:rPr>
            </a:br>
            <a:br>
              <a:rPr lang="it-IT" sz="2000" dirty="0">
                <a:effectLst/>
                <a:latin typeface="Book Antiqua" panose="02040602050305030304" pitchFamily="18" charset="0"/>
                <a:ea typeface="Calibri" panose="020F0502020204030204" pitchFamily="34" charset="0"/>
                <a:cs typeface="Times New Roman" panose="02020603050405020304" pitchFamily="18" charset="0"/>
              </a:rPr>
            </a:br>
            <a:br>
              <a:rPr lang="it-IT" sz="2000" dirty="0">
                <a:effectLst/>
                <a:latin typeface="Book Antiqua" panose="02040602050305030304" pitchFamily="18" charset="0"/>
                <a:ea typeface="Calibri" panose="020F0502020204030204" pitchFamily="34" charset="0"/>
                <a:cs typeface="Times New Roman" panose="02020603050405020304" pitchFamily="18" charset="0"/>
              </a:rPr>
            </a:br>
            <a:br>
              <a:rPr lang="it-IT" sz="2000" dirty="0">
                <a:effectLst/>
                <a:latin typeface="Book Antiqua" panose="02040602050305030304" pitchFamily="18" charset="0"/>
                <a:ea typeface="Calibri" panose="020F0502020204030204" pitchFamily="34" charset="0"/>
                <a:cs typeface="Times New Roman" panose="02020603050405020304" pitchFamily="18" charset="0"/>
              </a:rPr>
            </a:br>
            <a:br>
              <a:rPr lang="it-IT" sz="2000" dirty="0">
                <a:effectLst/>
                <a:latin typeface="Book Antiqua" panose="02040602050305030304" pitchFamily="18" charset="0"/>
                <a:ea typeface="Calibri" panose="020F0502020204030204" pitchFamily="34" charset="0"/>
                <a:cs typeface="Times New Roman" panose="02020603050405020304" pitchFamily="18" charset="0"/>
              </a:rPr>
            </a:br>
            <a:br>
              <a:rPr lang="it-IT" sz="2000" dirty="0">
                <a:effectLst/>
                <a:latin typeface="Calibri" panose="020F0502020204030204" pitchFamily="34" charset="0"/>
                <a:ea typeface="Calibri" panose="020F0502020204030204" pitchFamily="34" charset="0"/>
                <a:cs typeface="Times New Roman" panose="02020603050405020304" pitchFamily="18" charset="0"/>
              </a:rPr>
            </a:br>
            <a:br>
              <a:rPr lang="it-IT" sz="1800" dirty="0">
                <a:effectLst/>
                <a:latin typeface="Calibri" panose="020F0502020204030204" pitchFamily="34" charset="0"/>
                <a:ea typeface="Calibri" panose="020F0502020204030204" pitchFamily="34" charset="0"/>
                <a:cs typeface="Times New Roman" panose="02020603050405020304" pitchFamily="18" charset="0"/>
              </a:rPr>
            </a:br>
            <a:br>
              <a:rPr lang="it-IT" sz="1800" dirty="0">
                <a:effectLst/>
                <a:latin typeface="Calibri" panose="020F0502020204030204" pitchFamily="34" charset="0"/>
                <a:ea typeface="Calibri" panose="020F0502020204030204" pitchFamily="34" charset="0"/>
                <a:cs typeface="Times New Roman" panose="02020603050405020304" pitchFamily="18" charset="0"/>
              </a:rPr>
            </a:br>
            <a:endParaRPr lang="it-IT" sz="1400" dirty="0"/>
          </a:p>
        </p:txBody>
      </p:sp>
      <p:pic>
        <p:nvPicPr>
          <p:cNvPr id="3" name="Immagine 2">
            <a:extLst>
              <a:ext uri="{FF2B5EF4-FFF2-40B4-BE49-F238E27FC236}">
                <a16:creationId xmlns:a16="http://schemas.microsoft.com/office/drawing/2014/main" id="{CFF2E601-088D-419A-AA44-72DE308C60C8}"/>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888177" y="3174729"/>
            <a:ext cx="3365500" cy="2619375"/>
          </a:xfrm>
          <a:prstGeom prst="rect">
            <a:avLst/>
          </a:prstGeom>
          <a:noFill/>
          <a:ln>
            <a:noFill/>
          </a:ln>
        </p:spPr>
      </p:pic>
      <p:pic>
        <p:nvPicPr>
          <p:cNvPr id="4" name="Immagine 3">
            <a:extLst>
              <a:ext uri="{FF2B5EF4-FFF2-40B4-BE49-F238E27FC236}">
                <a16:creationId xmlns:a16="http://schemas.microsoft.com/office/drawing/2014/main" id="{D3C483DC-6455-48D4-9F90-D1F6DD35ABAF}"/>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06584" y="3498579"/>
            <a:ext cx="2918020" cy="2295525"/>
          </a:xfrm>
          <a:prstGeom prst="rect">
            <a:avLst/>
          </a:prstGeom>
          <a:noFill/>
          <a:ln>
            <a:noFill/>
          </a:ln>
        </p:spPr>
      </p:pic>
      <p:pic>
        <p:nvPicPr>
          <p:cNvPr id="5" name="Immagine 4">
            <a:extLst>
              <a:ext uri="{FF2B5EF4-FFF2-40B4-BE49-F238E27FC236}">
                <a16:creationId xmlns:a16="http://schemas.microsoft.com/office/drawing/2014/main" id="{1F6B78FE-D974-407C-B30A-89F87D261B05}"/>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716488" y="3498579"/>
            <a:ext cx="2731326" cy="2295525"/>
          </a:xfrm>
          <a:prstGeom prst="rect">
            <a:avLst/>
          </a:prstGeom>
          <a:noFill/>
          <a:ln>
            <a:noFill/>
          </a:ln>
        </p:spPr>
      </p:pic>
    </p:spTree>
    <p:extLst>
      <p:ext uri="{BB962C8B-B14F-4D97-AF65-F5344CB8AC3E}">
        <p14:creationId xmlns:p14="http://schemas.microsoft.com/office/powerpoint/2010/main" val="4143518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99B76EAE-0942-4652-9599-FE6F52B1280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20211" y="208436"/>
            <a:ext cx="4751578" cy="6441128"/>
          </a:xfrm>
          <a:prstGeom prst="rect">
            <a:avLst/>
          </a:prstGeom>
        </p:spPr>
      </p:pic>
    </p:spTree>
    <p:extLst>
      <p:ext uri="{BB962C8B-B14F-4D97-AF65-F5344CB8AC3E}">
        <p14:creationId xmlns:p14="http://schemas.microsoft.com/office/powerpoint/2010/main" val="41452783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contenuto 3">
            <a:extLst>
              <a:ext uri="{FF2B5EF4-FFF2-40B4-BE49-F238E27FC236}">
                <a16:creationId xmlns:a16="http://schemas.microsoft.com/office/drawing/2014/main" id="{5E477EA2-8262-46F3-BAFE-D7EF211DF8B5}"/>
              </a:ext>
            </a:extLst>
          </p:cNvPr>
          <p:cNvSpPr>
            <a:spLocks noGrp="1"/>
          </p:cNvSpPr>
          <p:nvPr>
            <p:ph sz="half" idx="2"/>
          </p:nvPr>
        </p:nvSpPr>
        <p:spPr>
          <a:xfrm>
            <a:off x="2589212" y="1664908"/>
            <a:ext cx="4342893" cy="4238117"/>
          </a:xfrm>
        </p:spPr>
        <p:txBody>
          <a:bodyPr>
            <a:normAutofit/>
          </a:bodyPr>
          <a:lstStyle/>
          <a:p>
            <a:pPr marL="0" indent="0">
              <a:buNone/>
            </a:pPr>
            <a:endParaRPr lang="it-IT" dirty="0">
              <a:latin typeface="Book Antiqua" panose="02040602050305030304" pitchFamily="18" charset="0"/>
              <a:ea typeface="Calibri" panose="020F0502020204030204" pitchFamily="34" charset="0"/>
              <a:cs typeface="Times New Roman" panose="02020603050405020304" pitchFamily="18" charset="0"/>
            </a:endParaRPr>
          </a:p>
          <a:p>
            <a:endParaRPr lang="it-IT" dirty="0"/>
          </a:p>
          <a:p>
            <a:endParaRPr lang="it-IT" dirty="0"/>
          </a:p>
          <a:p>
            <a:pPr marL="0" indent="0">
              <a:buNone/>
            </a:pPr>
            <a:endParaRPr lang="it-IT" dirty="0"/>
          </a:p>
        </p:txBody>
      </p:sp>
      <p:sp>
        <p:nvSpPr>
          <p:cNvPr id="11" name="CasellaDiTesto 10">
            <a:extLst>
              <a:ext uri="{FF2B5EF4-FFF2-40B4-BE49-F238E27FC236}">
                <a16:creationId xmlns:a16="http://schemas.microsoft.com/office/drawing/2014/main" id="{7ADD0AEF-D6C1-4D3B-A3E9-CFE865964B4C}"/>
              </a:ext>
            </a:extLst>
          </p:cNvPr>
          <p:cNvSpPr txBox="1"/>
          <p:nvPr/>
        </p:nvSpPr>
        <p:spPr>
          <a:xfrm>
            <a:off x="2739512" y="715661"/>
            <a:ext cx="7156655" cy="3249544"/>
          </a:xfrm>
          <a:prstGeom prst="rect">
            <a:avLst/>
          </a:prstGeom>
          <a:noFill/>
        </p:spPr>
        <p:txBody>
          <a:bodyPr wrap="square">
            <a:spAutoFit/>
          </a:bodyPr>
          <a:lstStyle/>
          <a:p>
            <a:pPr algn="just">
              <a:lnSpc>
                <a:spcPct val="107000"/>
              </a:lnSpc>
              <a:spcAft>
                <a:spcPts val="800"/>
              </a:spcAft>
              <a:tabLst>
                <a:tab pos="590550" algn="l"/>
              </a:tabLst>
            </a:pPr>
            <a:r>
              <a:rPr lang="it-IT" sz="1800" b="1" dirty="0">
                <a:solidFill>
                  <a:srgbClr val="FF0000"/>
                </a:solidFill>
                <a:effectLst/>
                <a:latin typeface="Bodoni MT Black" panose="02070A03080606020203" pitchFamily="18" charset="0"/>
                <a:ea typeface="Calibri" panose="020F0502020204030204" pitchFamily="34" charset="0"/>
                <a:cs typeface="Times New Roman" panose="02020603050405020304" pitchFamily="18" charset="0"/>
              </a:rPr>
              <a:t>I fiumi </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tabLst>
                <a:tab pos="590550" algn="l"/>
              </a:tabLst>
            </a:pPr>
            <a:r>
              <a:rPr lang="it-IT" sz="1800" dirty="0">
                <a:effectLst/>
                <a:latin typeface="Book Antiqua" panose="02040602050305030304" pitchFamily="18" charset="0"/>
                <a:ea typeface="Calibri" panose="020F0502020204030204" pitchFamily="34" charset="0"/>
                <a:cs typeface="Times New Roman" panose="02020603050405020304" pitchFamily="18" charset="0"/>
              </a:rPr>
              <a:t>I corsi d’acqua della Liguria hanno tutti uno spiccato carattere torrentizio. Si tratta infatti di corsi d’acqua asciutti per la gran parte dell’anno, ma tumultuosi e irruenti in autunno e inverno quando appunto piove di più.</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tabLst>
                <a:tab pos="590550" algn="l"/>
              </a:tabLst>
            </a:pPr>
            <a:r>
              <a:rPr lang="it-IT" sz="1800" dirty="0">
                <a:effectLst/>
                <a:latin typeface="Book Antiqua" panose="02040602050305030304" pitchFamily="18" charset="0"/>
                <a:ea typeface="Calibri" panose="020F0502020204030204" pitchFamily="34" charset="0"/>
                <a:cs typeface="Times New Roman" panose="02020603050405020304" pitchFamily="18" charset="0"/>
              </a:rPr>
              <a:t>Sono caratterizzati da un breve corso nella parte occidentale perché le valli giungono in forte pendenza al mare (Taggia, Centa e </a:t>
            </a:r>
            <a:r>
              <a:rPr lang="it-IT" sz="1800" dirty="0" err="1">
                <a:effectLst/>
                <a:latin typeface="Book Antiqua" panose="02040602050305030304" pitchFamily="18" charset="0"/>
                <a:ea typeface="Calibri" panose="020F0502020204030204" pitchFamily="34" charset="0"/>
                <a:cs typeface="Times New Roman" panose="02020603050405020304" pitchFamily="18" charset="0"/>
              </a:rPr>
              <a:t>Bisagna</a:t>
            </a:r>
            <a:r>
              <a:rPr lang="it-IT" sz="1800" dirty="0">
                <a:effectLst/>
                <a:latin typeface="Book Antiqua" panose="02040602050305030304" pitchFamily="18" charset="0"/>
                <a:ea typeface="Calibri" panose="020F0502020204030204" pitchFamily="34" charset="0"/>
                <a:cs typeface="Times New Roman" panose="02020603050405020304" pitchFamily="18" charset="0"/>
              </a:rPr>
              <a:t>). Sono, al contrario, più lunghi e regolari nella parte orientale sia per la maggiore piovosità sia perché le valli sono parallele e pianeggianti alla costa (Lavagna, Vara, Magra).</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47084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Segnaposto contenuto 6">
            <a:extLst>
              <a:ext uri="{FF2B5EF4-FFF2-40B4-BE49-F238E27FC236}">
                <a16:creationId xmlns:a16="http://schemas.microsoft.com/office/drawing/2014/main" id="{CFAC8332-2B43-48D9-9771-91688B2B9170}"/>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2903156" y="1168400"/>
            <a:ext cx="6807455" cy="4205097"/>
          </a:xfrm>
        </p:spPr>
      </p:pic>
    </p:spTree>
    <p:extLst>
      <p:ext uri="{BB962C8B-B14F-4D97-AF65-F5344CB8AC3E}">
        <p14:creationId xmlns:p14="http://schemas.microsoft.com/office/powerpoint/2010/main" val="141596548"/>
      </p:ext>
    </p:extLst>
  </p:cSld>
  <p:clrMapOvr>
    <a:masterClrMapping/>
  </p:clrMapOvr>
</p:sld>
</file>

<file path=ppt/theme/theme1.xml><?xml version="1.0" encoding="utf-8"?>
<a:theme xmlns:a="http://schemas.openxmlformats.org/drawingml/2006/main" name="Filo">
  <a:themeElements>
    <a:clrScheme name="Filo">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Filo">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Filo">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354</TotalTime>
  <Words>1818</Words>
  <Application>Microsoft Office PowerPoint</Application>
  <PresentationFormat>Widescreen</PresentationFormat>
  <Paragraphs>72</Paragraphs>
  <Slides>29</Slides>
  <Notes>0</Notes>
  <HiddenSlides>0</HiddenSlides>
  <MMClips>0</MMClips>
  <ScaleCrop>false</ScaleCrop>
  <HeadingPairs>
    <vt:vector size="6" baseType="variant">
      <vt:variant>
        <vt:lpstr>Caratteri utilizzati</vt:lpstr>
      </vt:variant>
      <vt:variant>
        <vt:i4>7</vt:i4>
      </vt:variant>
      <vt:variant>
        <vt:lpstr>Tema</vt:lpstr>
      </vt:variant>
      <vt:variant>
        <vt:i4>1</vt:i4>
      </vt:variant>
      <vt:variant>
        <vt:lpstr>Titoli diapositive</vt:lpstr>
      </vt:variant>
      <vt:variant>
        <vt:i4>29</vt:i4>
      </vt:variant>
    </vt:vector>
  </HeadingPairs>
  <TitlesOfParts>
    <vt:vector size="37" baseType="lpstr">
      <vt:lpstr>Arial</vt:lpstr>
      <vt:lpstr>Bodoni MT Black</vt:lpstr>
      <vt:lpstr>Book Antiqua</vt:lpstr>
      <vt:lpstr>Calibri</vt:lpstr>
      <vt:lpstr>Century Gothic</vt:lpstr>
      <vt:lpstr>Times New Roman</vt:lpstr>
      <vt:lpstr>Wingdings 3</vt:lpstr>
      <vt:lpstr>Filo</vt:lpstr>
      <vt:lpstr>LA LIGURIA</vt:lpstr>
      <vt:lpstr>LA LIGURIA </vt:lpstr>
      <vt:lpstr>Presentazione standard di PowerPoint</vt:lpstr>
      <vt:lpstr>QUALI CARATTERISTICHE HA IL TERRITORIO? </vt:lpstr>
      <vt:lpstr>  </vt:lpstr>
      <vt:lpstr>Le coste Dato che Alpi e Appennini spingono le loro ultime propaggini fino in mare, la costa risulta piuttosto alta e il mare diviene subito profondo. La forma irregolare e tormentata dei rilievi e la loro ripidità determinano la tipica configurazione della costa ligure: un continuo susseguirsi di golfi, promontori, capi, con alcuni isolotti rocciosi. Le spiagge sono in genere strette e molto spesso sabbiose.             </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Savona Ha anch’essa funzione di porta, ma soprattutto nei confronti del Piemonte, che si trova al di là della catena appenninica, in questo tratto bassa e facilmente valicabile (il Passo di Cadibona si trova a soli 459 metri di altitudine). E’ uno dei primi porti italiani per il carico e scarico di materiali combustibili. </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ATTIVITA’ ECONOMICHE Per l’agricoltura l’elemento a favore è il clima mite e costante, gli elementi a sfavore sono la natura montagnosa del suolo e la scarsità di acqua utilizzabile. L’agricoltura deve il suo grande sviluppo all’ingegnoso sistema di “tagliare” il fianco dei monti in tante “terrazze” pianeggianti ricavando così aree adatte alle coltivazioni.        Favorite da un clima temperato e dalla cura costante dell’uomo, crescono sui “terrazzi” costieri l’olivo e la vite (quest’ultima particolarmente nella zona tra Levanto e La Spezia detta delle Cinque Terre) e fiori. Nelle poche pianure costiere c’è una intensa coltivazione di ortaggi e frutta (Albenga) mentre all’interno si vanno ampliando le aree a castagneto. </vt:lpstr>
      <vt:lpstr>Ma non basta: i Liguri coltivano anche il mare. Nei golfi tranquilli infatti (come quello di La Spezia) vengono coltivati i mitili. La pesca non trova condizioni favorevoli per una generale povertà di flora ittica, per la presenza di fondali profondi e di acque costiere spesso inquinate da scarichi urbani e industriali. Per l’industria e il commercio sono a favore la posizione centrale rispetto al Mediterraneo e all’Europa, la presenza di facili valichi (Giovi, Cadibona, Nava) e del mare, sono contro la scarsa disponibilità di aree utilizzabili per la costituzione di installazioni industriali e commerciali (Genova ha dovuto costruirsi l’aeroporto “Cristoforo Colombo” prosciugando e adattando uno specchio in mare).  </vt:lpstr>
      <vt:lpstr>Presentazione standard di PowerPoint</vt:lpstr>
      <vt:lpstr>Presentazione standard di PowerPoint</vt:lpstr>
      <vt:lpstr>Presentazione standard di PowerPoint</vt:lpstr>
      <vt:lpstr>Presentazione standard di PowerPoint</vt:lpstr>
      <vt:lpstr>Presentazione standard di PowerPoint</vt:lpstr>
      <vt:lpstr>IN VIAGGIO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LOMBARDIA</dc:title>
  <dc:creator>User</dc:creator>
  <cp:lastModifiedBy>User</cp:lastModifiedBy>
  <cp:revision>92</cp:revision>
  <dcterms:created xsi:type="dcterms:W3CDTF">2020-11-22T05:31:09Z</dcterms:created>
  <dcterms:modified xsi:type="dcterms:W3CDTF">2021-01-13T14:25:12Z</dcterms:modified>
</cp:coreProperties>
</file>